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0" r:id="rId1"/>
  </p:sldMasterIdLst>
  <p:notesMasterIdLst>
    <p:notesMasterId r:id="rId50"/>
  </p:notesMasterIdLst>
  <p:handoutMasterIdLst>
    <p:handoutMasterId r:id="rId51"/>
  </p:handoutMasterIdLst>
  <p:sldIdLst>
    <p:sldId id="257" r:id="rId2"/>
    <p:sldId id="290" r:id="rId3"/>
    <p:sldId id="258" r:id="rId4"/>
    <p:sldId id="299" r:id="rId5"/>
    <p:sldId id="283" r:id="rId6"/>
    <p:sldId id="298" r:id="rId7"/>
    <p:sldId id="260" r:id="rId8"/>
    <p:sldId id="279" r:id="rId9"/>
    <p:sldId id="281" r:id="rId10"/>
    <p:sldId id="324" r:id="rId11"/>
    <p:sldId id="284" r:id="rId12"/>
    <p:sldId id="286" r:id="rId13"/>
    <p:sldId id="280" r:id="rId14"/>
    <p:sldId id="285" r:id="rId15"/>
    <p:sldId id="300" r:id="rId16"/>
    <p:sldId id="308" r:id="rId17"/>
    <p:sldId id="309" r:id="rId18"/>
    <p:sldId id="310" r:id="rId19"/>
    <p:sldId id="319" r:id="rId20"/>
    <p:sldId id="287" r:id="rId21"/>
    <p:sldId id="291" r:id="rId22"/>
    <p:sldId id="292" r:id="rId23"/>
    <p:sldId id="293" r:id="rId24"/>
    <p:sldId id="294" r:id="rId25"/>
    <p:sldId id="295" r:id="rId26"/>
    <p:sldId id="296" r:id="rId27"/>
    <p:sldId id="323" r:id="rId28"/>
    <p:sldId id="297" r:id="rId29"/>
    <p:sldId id="288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22" r:id="rId38"/>
    <p:sldId id="289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20" r:id="rId47"/>
    <p:sldId id="321" r:id="rId48"/>
    <p:sldId id="261" r:id="rId49"/>
  </p:sldIdLst>
  <p:sldSz cx="12192000" cy="6858000"/>
  <p:notesSz cx="6858000" cy="9144000"/>
  <p:embeddedFontLst>
    <p:embeddedFont>
      <p:font typeface="Spoqa Han Sans Neo Bold" panose="020B0800000000000000" charset="-127"/>
      <p:bold r:id="rId52"/>
    </p:embeddedFont>
    <p:embeddedFont>
      <p:font typeface="Spoqa Han Sans Neo Regular" panose="020B0500000000000000" charset="-127"/>
      <p:regular r:id="rId53"/>
    </p:embeddedFont>
    <p:embeddedFont>
      <p:font typeface="Poppins ExtraBold" panose="00000900000000000000" pitchFamily="2" charset="0"/>
      <p:bold r:id="rId54"/>
      <p:boldItalic r:id="rId55"/>
    </p:embeddedFont>
    <p:embeddedFont>
      <p:font typeface="Poppins Light" panose="00000400000000000000" pitchFamily="2" charset="0"/>
      <p:regular r:id="rId56"/>
      <p:italic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leeheera" initials="l" lastIdx="3" clrIdx="1">
    <p:extLst>
      <p:ext uri="{19B8F6BF-5375-455C-9EA6-DF929625EA0E}">
        <p15:presenceInfo xmlns:p15="http://schemas.microsoft.com/office/powerpoint/2012/main" userId="leehe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CFF3"/>
    <a:srgbClr val="E4DDF7"/>
    <a:srgbClr val="303030"/>
    <a:srgbClr val="E4BDFF"/>
    <a:srgbClr val="C879FF"/>
    <a:srgbClr val="FBE3B3"/>
    <a:srgbClr val="F4B942"/>
    <a:srgbClr val="D2C2E4"/>
    <a:srgbClr val="4E2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53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17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5EEC71-D860-07EE-516E-D1CC37DE25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C8512-50C9-8303-B956-14AB37CDA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9CCC4-7D84-4821-AEB1-349051C56A7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223FE9-726E-0099-83D5-B6982FB12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B3772F-1E27-7660-C066-F4E54C5E6B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018F0-7806-4F62-8667-BE681E89E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79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28285-D01A-4479-8737-E6458297DD91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813E-E142-4467-ACBB-D0C43985E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7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9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54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0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A55D9-A9A7-45A9-857E-10869314080E}"/>
              </a:ext>
            </a:extLst>
          </p:cNvPr>
          <p:cNvSpPr/>
          <p:nvPr/>
        </p:nvSpPr>
        <p:spPr>
          <a:xfrm>
            <a:off x="-1537" y="0"/>
            <a:ext cx="12192000" cy="5389123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25411" b="-254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ECD5E3-FA26-42CB-80B5-EB9484C2A23C}"/>
              </a:ext>
            </a:extLst>
          </p:cNvPr>
          <p:cNvSpPr/>
          <p:nvPr/>
        </p:nvSpPr>
        <p:spPr>
          <a:xfrm>
            <a:off x="0" y="-1"/>
            <a:ext cx="12192000" cy="538912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F7D63A-1572-47BE-84FA-C3CED19F4D54}"/>
              </a:ext>
            </a:extLst>
          </p:cNvPr>
          <p:cNvSpPr/>
          <p:nvPr/>
        </p:nvSpPr>
        <p:spPr>
          <a:xfrm>
            <a:off x="734658" y="4806559"/>
            <a:ext cx="10742141" cy="1165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래픽 15">
            <a:extLst>
              <a:ext uri="{FF2B5EF4-FFF2-40B4-BE49-F238E27FC236}">
                <a16:creationId xmlns:a16="http://schemas.microsoft.com/office/drawing/2014/main" id="{76A50426-90EB-4C3D-9134-623C73AB4304}"/>
              </a:ext>
            </a:extLst>
          </p:cNvPr>
          <p:cNvGrpSpPr/>
          <p:nvPr/>
        </p:nvGrpSpPr>
        <p:grpSpPr>
          <a:xfrm>
            <a:off x="1077376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4EACF72-4C9C-4854-B6DE-CBB2C2F3DB41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E00537C-F22A-4588-9C03-ADEE13A3405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8B9F38F-BA07-4D7C-830B-9E56563A6DB2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4783D0B-A22B-44F3-BDC9-47A51717E0E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DD5C05-6DB5-4500-BC53-0861D25CA80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33B4C30-BDC4-4330-9EFE-FDEB28013A18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E75B4B2-E9D7-4576-B3E2-51F98221DB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1245516-C71C-4FE0-9362-52F14139304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D7097F2-5A31-4A3B-B2C4-8CBC65BE91A9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33BE214-28C4-497D-B599-0CF5250C8856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90FECD-9F92-425E-AD3D-BF6D5AC3E82E}"/>
              </a:ext>
            </a:extLst>
          </p:cNvPr>
          <p:cNvSpPr txBox="1"/>
          <p:nvPr/>
        </p:nvSpPr>
        <p:spPr>
          <a:xfrm>
            <a:off x="933230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ED8919-F708-4B07-94B5-31452A15BD47}"/>
              </a:ext>
            </a:extLst>
          </p:cNvPr>
          <p:cNvGrpSpPr/>
          <p:nvPr/>
        </p:nvGrpSpPr>
        <p:grpSpPr>
          <a:xfrm>
            <a:off x="1107982" y="5036567"/>
            <a:ext cx="9954296" cy="705113"/>
            <a:chOff x="1028848" y="5055802"/>
            <a:chExt cx="9954296" cy="7051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EDD86C-2BF1-40BC-9B63-581018144C81}"/>
                </a:ext>
              </a:extLst>
            </p:cNvPr>
            <p:cNvSpPr txBox="1"/>
            <p:nvPr/>
          </p:nvSpPr>
          <p:spPr>
            <a:xfrm>
              <a:off x="1028848" y="5156904"/>
              <a:ext cx="1176604" cy="505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Website</a:t>
              </a:r>
            </a:p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Production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84EFCD6-8EEB-4482-8C33-25DA4790214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32" y="5154545"/>
              <a:ext cx="0" cy="507626"/>
            </a:xfrm>
            <a:prstGeom prst="line">
              <a:avLst/>
            </a:prstGeom>
            <a:ln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831896-9AFA-4DB1-9867-8DFC0EDDF5CC}"/>
                </a:ext>
              </a:extLst>
            </p:cNvPr>
            <p:cNvGrpSpPr/>
            <p:nvPr/>
          </p:nvGrpSpPr>
          <p:grpSpPr>
            <a:xfrm>
              <a:off x="2747710" y="5055802"/>
              <a:ext cx="2596826" cy="593545"/>
              <a:chOff x="2813374" y="5112124"/>
              <a:chExt cx="2596826" cy="593545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8CB96A9-6A3D-4B96-854C-68B96F2D8F4D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540966"/>
                <a:chOff x="3500113" y="5112124"/>
                <a:chExt cx="1910087" cy="54096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2F680D3-1B63-45ED-B7F6-E490B12A6AB4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사이트 기획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6A4866-4312-4C33-ACE0-3BB6EA06E4C6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302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서비스 플로우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요구사항 정의서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ERD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모델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Figma,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LucidChart</a:t>
                  </a:r>
                  <a:endParaRPr lang="ko-KR" altLang="en-US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C12DDBA-CFA1-4C42-B421-2B7F92B45753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F01A394-3F4B-464A-9BB1-CE535D268E47}"/>
                </a:ext>
              </a:extLst>
            </p:cNvPr>
            <p:cNvGrpSpPr/>
            <p:nvPr/>
          </p:nvGrpSpPr>
          <p:grpSpPr>
            <a:xfrm>
              <a:off x="5567014" y="5055802"/>
              <a:ext cx="2596826" cy="705113"/>
              <a:chOff x="2813374" y="5112124"/>
              <a:chExt cx="2596826" cy="70511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59547C2-B21B-4AAF-A479-5A3DFC807362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705113"/>
                <a:chOff x="3500113" y="5112124"/>
                <a:chExt cx="1910087" cy="70511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A846AE-653C-4870-8D16-5192DF79A411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프론트 엔드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E0BBC0-E46C-4F84-BD6F-437118AD673A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667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반응형 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UI,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로고디자인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HTML, CSS(Bootstrap v5.0), JS,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Adobe illustrator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 </a:t>
                  </a: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02646F8-0BE7-4FB1-9578-C89534C1F85E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1003AE-BE04-455A-9D21-9C6180ABF857}"/>
                </a:ext>
              </a:extLst>
            </p:cNvPr>
            <p:cNvGrpSpPr/>
            <p:nvPr/>
          </p:nvGrpSpPr>
          <p:grpSpPr>
            <a:xfrm>
              <a:off x="8386318" y="5055802"/>
              <a:ext cx="2596826" cy="679465"/>
              <a:chOff x="2813374" y="5112124"/>
              <a:chExt cx="2596826" cy="67946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9C62A09-F958-4479-8183-056AB4836D4A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679465"/>
                <a:chOff x="3500113" y="5112124"/>
                <a:chExt cx="1910087" cy="679465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5ADA3A3-3696-40FA-8CC6-3B86C596374E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33182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 err="1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백엔드</a:t>
                  </a:r>
                  <a:endPara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Spoqa Han Sans Neo Bold" panose="020B0800000000000000" pitchFamily="34" charset="-127"/>
                    <a:ea typeface="Spoqa Han Sans Neo Bold" panose="020B0800000000000000" pitchFamily="34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3C385B-791D-4D31-98F3-BC0B379766C2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411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스프링 웹프로젝트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MVC, SQL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Spring,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DBeaver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Postgresql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ajax</a:t>
                  </a: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C43EF10-0A85-4998-A420-811F9D475D6F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DAED2-6300-41FB-9BF8-FB7FD4557AE3}"/>
              </a:ext>
            </a:extLst>
          </p:cNvPr>
          <p:cNvSpPr txBox="1"/>
          <p:nvPr/>
        </p:nvSpPr>
        <p:spPr>
          <a:xfrm>
            <a:off x="4041789" y="1734152"/>
            <a:ext cx="409567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도서전문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크라우드펀딩사이트</a:t>
            </a:r>
            <a:endParaRPr lang="en-US" altLang="ko-KR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ource Sans Pro" panose="020B0604020202020204" pitchFamily="34" charset="0"/>
              <a:ea typeface="Spoqa Han Sans Neo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C56C-715A-8F06-E7F5-0B1024068DE0}"/>
              </a:ext>
            </a:extLst>
          </p:cNvPr>
          <p:cNvSpPr txBox="1"/>
          <p:nvPr/>
        </p:nvSpPr>
        <p:spPr>
          <a:xfrm>
            <a:off x="4041789" y="2208402"/>
            <a:ext cx="4095672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퍼플레잉</a:t>
            </a:r>
            <a:endParaRPr lang="en-US" altLang="ko-KR" sz="8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09A9B-13EA-A5CE-DD00-68EA6A8E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7" y="771666"/>
            <a:ext cx="2209742" cy="229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F17-CFDD-9C10-5C0E-A928363B6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24955"/>
          <a:stretch/>
        </p:blipFill>
        <p:spPr>
          <a:xfrm>
            <a:off x="2882478" y="5211386"/>
            <a:ext cx="410597" cy="3081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57B97F-98D6-8ECC-0566-8CDB77600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34627"/>
          <a:stretch/>
        </p:blipFill>
        <p:spPr>
          <a:xfrm>
            <a:off x="5585658" y="5120079"/>
            <a:ext cx="637444" cy="4167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6D130AE-F561-8E65-FD65-8A04B3F2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b="28104"/>
          <a:stretch/>
        </p:blipFill>
        <p:spPr>
          <a:xfrm>
            <a:off x="8519027" y="5211149"/>
            <a:ext cx="411560" cy="2958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A3692A6-2495-B525-71D8-BE690F4D49C1}"/>
              </a:ext>
            </a:extLst>
          </p:cNvPr>
          <p:cNvGrpSpPr/>
          <p:nvPr/>
        </p:nvGrpSpPr>
        <p:grpSpPr>
          <a:xfrm>
            <a:off x="4066185" y="3677895"/>
            <a:ext cx="4059631" cy="246221"/>
            <a:chOff x="4077830" y="3677895"/>
            <a:chExt cx="4059631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A81D6B-8936-0836-9AC9-45E7BB5F6450}"/>
                </a:ext>
              </a:extLst>
            </p:cNvPr>
            <p:cNvSpPr txBox="1"/>
            <p:nvPr/>
          </p:nvSpPr>
          <p:spPr>
            <a:xfrm>
              <a:off x="4833671" y="3729914"/>
              <a:ext cx="330379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팀장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: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한승훈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    |   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고영은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김호경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양승민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이규황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이희라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전완철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F904A-C6A2-7A00-941C-23672019F579}"/>
                </a:ext>
              </a:extLst>
            </p:cNvPr>
            <p:cNvSpPr txBox="1"/>
            <p:nvPr/>
          </p:nvSpPr>
          <p:spPr>
            <a:xfrm>
              <a:off x="4077830" y="3677895"/>
              <a:ext cx="60914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Team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83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4ABAEB-4FF6-A35E-1930-56EC25D27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605" t="8031" r="-12605" b="28727"/>
          <a:stretch/>
        </p:blipFill>
        <p:spPr>
          <a:xfrm>
            <a:off x="3778681" y="484909"/>
            <a:ext cx="7787235" cy="55196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통합검색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00D4C-B8A5-BA37-B9EA-EEE3119E7700}"/>
              </a:ext>
            </a:extLst>
          </p:cNvPr>
          <p:cNvSpPr txBox="1"/>
          <p:nvPr/>
        </p:nvSpPr>
        <p:spPr>
          <a:xfrm>
            <a:off x="626084" y="1864106"/>
            <a:ext cx="2552014" cy="1350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헤더 통합검색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키워드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창작자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프로젝트명과 일치하는 키워드 결과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일치하는 키워드 건 수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추천 프로젝트 영역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A47CD7-1E4F-0F35-07FF-FBDEE99A115B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9FF27-65DF-8651-0948-8B47BBF2CA67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1E88C9-5A61-85BA-5EBB-30F41B0E1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687951"/>
            <a:ext cx="2050585" cy="39777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7810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4801902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045317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17660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로그아웃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유효성 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비밀번호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 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다음 로그인 시 아이디 기억하기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회원관리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629994"/>
            <a:ext cx="4614674" cy="737114"/>
            <a:chOff x="6980426" y="633345"/>
            <a:chExt cx="4614674" cy="7371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아이디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비밀번호 찾기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비밀번호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978206"/>
            <a:chOff x="6980426" y="633345"/>
            <a:chExt cx="4614674" cy="9782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이메일 중복체크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패스워드 이중확인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이용정보 동의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BF5E66-D97B-24F8-DF52-1874C3D53EC9}"/>
              </a:ext>
            </a:extLst>
          </p:cNvPr>
          <p:cNvGrpSpPr/>
          <p:nvPr/>
        </p:nvGrpSpPr>
        <p:grpSpPr>
          <a:xfrm>
            <a:off x="6980426" y="3628925"/>
            <a:ext cx="4614674" cy="737114"/>
            <a:chOff x="6980426" y="633345"/>
            <a:chExt cx="4614674" cy="73711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897E25-91F2-FA42-E1E5-C638B265AB1E}"/>
                </a:ext>
              </a:extLst>
            </p:cNvPr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아이디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비밀번호 찾기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16B07-9A54-39A8-FE90-BBE76E70E85D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비밀번호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776EC6-F07A-88DF-B783-659C1E92255F}"/>
              </a:ext>
            </a:extLst>
          </p:cNvPr>
          <p:cNvGrpSpPr/>
          <p:nvPr/>
        </p:nvGrpSpPr>
        <p:grpSpPr>
          <a:xfrm>
            <a:off x="6980426" y="5021253"/>
            <a:ext cx="4614674" cy="1219298"/>
            <a:chOff x="6980426" y="633345"/>
            <a:chExt cx="4614674" cy="12192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E53E60-2B92-BB6A-F583-EEFAC9113597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회원정보 수정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610EA-7B7D-11B7-2516-23E22589EE6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프로필 정보 변경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배송지 관리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수신여부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회원탈퇴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5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회원가입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중복체크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(DB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중복여부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비밀번호 일치 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필수동의 체크 확인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약관동의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전체동의 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개별동의 체크해제시 전체동의 체크 해제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20F9E-C6D5-1B6D-04C7-5D774796023B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577CB7-6FCE-AD5C-E97A-4CC1A776F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" r="2004"/>
          <a:stretch/>
        </p:blipFill>
        <p:spPr>
          <a:xfrm>
            <a:off x="3778681" y="464676"/>
            <a:ext cx="7787236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02620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8C4883-74EE-0C7C-2547-C58B311C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1" y="3958682"/>
            <a:ext cx="3060595" cy="2059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87BAD1-FA08-2B71-4727-2A0B8B0B8AE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4C687-E51B-C079-5758-D681BC3B6A35}"/>
              </a:ext>
            </a:extLst>
          </p:cNvPr>
          <p:cNvGrpSpPr/>
          <p:nvPr/>
        </p:nvGrpSpPr>
        <p:grpSpPr>
          <a:xfrm>
            <a:off x="3807457" y="464091"/>
            <a:ext cx="7758459" cy="5554357"/>
            <a:chOff x="3807457" y="464091"/>
            <a:chExt cx="7758459" cy="55543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1F3E1-5C05-216E-5F66-A50380FAA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60" r="2183"/>
            <a:stretch/>
          </p:blipFill>
          <p:spPr>
            <a:xfrm>
              <a:off x="3807457" y="464677"/>
              <a:ext cx="7758459" cy="555377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E9B3EA6-7983-C872-1A86-E50047081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908" y="464091"/>
              <a:ext cx="7460035" cy="5553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791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아이디 찾기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8933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이름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연락처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연동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일치하는 정보가 없을 경우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등록되지 않은 계정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’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모달창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띄움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회원가입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일치하는 경우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08553A-93A6-B5EB-92A6-26E3CFDA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3E1EBC-5EE9-DE9B-1C50-1CBD629D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9" r="33059" b="17744"/>
          <a:stretch/>
        </p:blipFill>
        <p:spPr>
          <a:xfrm>
            <a:off x="626084" y="3924712"/>
            <a:ext cx="3071709" cy="209373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1586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C1CF41-B3CB-93D3-BF56-56AD2C734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4" r="2913"/>
          <a:stretch/>
        </p:blipFill>
        <p:spPr>
          <a:xfrm>
            <a:off x="3778679" y="461120"/>
            <a:ext cx="7787236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비밀번호 찾기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3" y="1864106"/>
            <a:ext cx="2730065" cy="10664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이메일 주소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입력받은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이메일로 임시 비밀번호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난수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전송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임시 비밀번호로 로그인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DD35A7-A544-ADDD-1260-7DF77EDBF9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1953" r="50543" b="4337"/>
          <a:stretch/>
        </p:blipFill>
        <p:spPr>
          <a:xfrm>
            <a:off x="626084" y="3538391"/>
            <a:ext cx="3051613" cy="24765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2715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회원정보 수정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239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변경 버튼 클릭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정보수정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모달창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125BA-DB72-22E4-12FF-EE76B9C43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1" y="464677"/>
            <a:ext cx="7779286" cy="48802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3915B-A571-AF6C-1207-B9A6656D7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4" r="3619"/>
          <a:stretch/>
        </p:blipFill>
        <p:spPr>
          <a:xfrm>
            <a:off x="3778679" y="4149968"/>
            <a:ext cx="7779287" cy="18684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2C0DAF-6CBB-8225-8795-A3AB7CB84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10" y="2504874"/>
            <a:ext cx="3093841" cy="35135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5797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배송지 관리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809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기본배송지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배송지 추가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F8D4A0-64D3-3BEE-3475-EB30A6273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" r="2237"/>
          <a:stretch/>
        </p:blipFill>
        <p:spPr>
          <a:xfrm>
            <a:off x="3668752" y="464677"/>
            <a:ext cx="7970334" cy="55537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E95B5E-CA1F-A6E9-E309-07D27321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345368"/>
            <a:ext cx="2944427" cy="26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60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수신 여부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920004" cy="109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알림 수신 여부를 클릭으로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ON/OFF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마케팅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회원가입시 체크했으면 알림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상태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20BBB2-4B13-79D1-E38B-BA29E0BF1CDC}"/>
              </a:ext>
            </a:extLst>
          </p:cNvPr>
          <p:cNvGrpSpPr/>
          <p:nvPr/>
        </p:nvGrpSpPr>
        <p:grpSpPr>
          <a:xfrm>
            <a:off x="3778681" y="464674"/>
            <a:ext cx="7787235" cy="5553771"/>
            <a:chOff x="3778681" y="464674"/>
            <a:chExt cx="7787235" cy="5553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E27FC0-5D07-3733-5594-63DEF0F24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965" t="14731" r="14654"/>
            <a:stretch/>
          </p:blipFill>
          <p:spPr>
            <a:xfrm>
              <a:off x="3778681" y="464674"/>
              <a:ext cx="7787235" cy="555377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1349160-17CA-EF01-28E1-47098205F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3005" y="2862686"/>
              <a:ext cx="913586" cy="4123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7E38DC-1E91-F65F-E9EB-0719EA68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3005" y="3762529"/>
              <a:ext cx="913586" cy="4123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36A9FF-21AC-FCEC-67A6-EC549810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3005" y="4632324"/>
              <a:ext cx="913586" cy="412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07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DD61AA7-3B33-C1F2-8A2F-51D1892FE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51" t="6299" r="585"/>
          <a:stretch/>
        </p:blipFill>
        <p:spPr>
          <a:xfrm>
            <a:off x="3778681" y="464677"/>
            <a:ext cx="7684774" cy="55537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 탈퇴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920004" cy="1660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탈퇴방지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1:1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문의로 유도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탈퇴 전 유의사항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필수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탈퇴 사유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본인인증 단계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비밀번호 재입력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모달창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E54716B-E900-B62D-3BC6-F8C32596E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5" t="52725" r="69007" b="17109"/>
          <a:stretch/>
        </p:blipFill>
        <p:spPr>
          <a:xfrm>
            <a:off x="626084" y="4021156"/>
            <a:ext cx="3043603" cy="19972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180421-58B1-D0A0-6F58-19CACBDA19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0" t="11884" r="70481" b="56278"/>
          <a:stretch/>
        </p:blipFill>
        <p:spPr>
          <a:xfrm>
            <a:off x="6247155" y="1767839"/>
            <a:ext cx="2850285" cy="21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3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A04CD8-2F92-49CC-A0E4-7FFB634ADA39}"/>
              </a:ext>
            </a:extLst>
          </p:cNvPr>
          <p:cNvSpPr/>
          <p:nvPr/>
        </p:nvSpPr>
        <p:spPr>
          <a:xfrm>
            <a:off x="0" y="1628775"/>
            <a:ext cx="9419771" cy="4323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696964" y="727572"/>
            <a:ext cx="8175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About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BF9A5E-DD83-4770-8377-C6E5F7403D85}"/>
              </a:ext>
            </a:extLst>
          </p:cNvPr>
          <p:cNvGrpSpPr/>
          <p:nvPr/>
        </p:nvGrpSpPr>
        <p:grpSpPr>
          <a:xfrm>
            <a:off x="974737" y="2169844"/>
            <a:ext cx="7521098" cy="3464719"/>
            <a:chOff x="459746" y="2397992"/>
            <a:chExt cx="8641395" cy="398080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C2EEED-4502-4C1A-A96C-5EE6091C6641}"/>
                </a:ext>
              </a:extLst>
            </p:cNvPr>
            <p:cNvSpPr/>
            <p:nvPr/>
          </p:nvSpPr>
          <p:spPr>
            <a:xfrm>
              <a:off x="3668133" y="3163643"/>
              <a:ext cx="2159464" cy="2159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4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A73456-1DAD-4F6F-B881-EFAA130C595B}"/>
                </a:ext>
              </a:extLst>
            </p:cNvPr>
            <p:cNvSpPr/>
            <p:nvPr/>
          </p:nvSpPr>
          <p:spPr>
            <a:xfrm>
              <a:off x="2786968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F118B-91C3-4E8D-A12E-2A7C62180B73}"/>
                </a:ext>
              </a:extLst>
            </p:cNvPr>
            <p:cNvSpPr/>
            <p:nvPr/>
          </p:nvSpPr>
          <p:spPr>
            <a:xfrm>
              <a:off x="5667949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2A9F7DD-7CDE-4675-99EB-3BEE2C84DA97}"/>
                </a:ext>
              </a:extLst>
            </p:cNvPr>
            <p:cNvSpPr/>
            <p:nvPr/>
          </p:nvSpPr>
          <p:spPr>
            <a:xfrm>
              <a:off x="2786968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C734FD-5C77-4299-A6C1-42C4271C79C3}"/>
                </a:ext>
              </a:extLst>
            </p:cNvPr>
            <p:cNvSpPr/>
            <p:nvPr/>
          </p:nvSpPr>
          <p:spPr>
            <a:xfrm>
              <a:off x="5667949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8D9D60-46AD-43A2-9794-378776DA388C}"/>
                </a:ext>
              </a:extLst>
            </p:cNvPr>
            <p:cNvGrpSpPr/>
            <p:nvPr/>
          </p:nvGrpSpPr>
          <p:grpSpPr>
            <a:xfrm>
              <a:off x="6853006" y="2491990"/>
              <a:ext cx="2248135" cy="1236851"/>
              <a:chOff x="6837808" y="2499686"/>
              <a:chExt cx="2248135" cy="12368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0338C-AE7B-45A8-AF42-03E1022DDEB2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99875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회원관리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A4316-8D73-439D-96CE-60A904C3D8C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회원가입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로그인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회원정보 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탈퇴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 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알림 수신여부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배송지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결제 내역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76316-057F-4A72-A505-2D874A40EC13}"/>
                </a:ext>
              </a:extLst>
            </p:cNvPr>
            <p:cNvGrpSpPr/>
            <p:nvPr/>
          </p:nvGrpSpPr>
          <p:grpSpPr>
            <a:xfrm>
              <a:off x="6853006" y="5141943"/>
              <a:ext cx="2248135" cy="1236851"/>
              <a:chOff x="6837808" y="2499686"/>
              <a:chExt cx="2248135" cy="12368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5E7D12-70CC-4FC1-82D6-7557A3DFF38B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05944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ADMIN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14D4B1-2422-4A05-A89F-27452EA978D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유저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메인 배너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 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 답변 작성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F45615-5410-443A-8870-13A897010C41}"/>
                </a:ext>
              </a:extLst>
            </p:cNvPr>
            <p:cNvGrpSpPr/>
            <p:nvPr/>
          </p:nvGrpSpPr>
          <p:grpSpPr>
            <a:xfrm>
              <a:off x="459746" y="5141943"/>
              <a:ext cx="2182978" cy="1236851"/>
              <a:chOff x="459746" y="5141943"/>
              <a:chExt cx="2182978" cy="12368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131701-78E3-431C-996E-023907F6EF18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게시판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24F101-39A5-4EED-8A7E-390BD8F16A13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공개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삭제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커뮤니티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업데이트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관리자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D72FEC-D988-489B-B6A4-33DD7265A938}"/>
                </a:ext>
              </a:extLst>
            </p:cNvPr>
            <p:cNvGrpSpPr/>
            <p:nvPr/>
          </p:nvGrpSpPr>
          <p:grpSpPr>
            <a:xfrm>
              <a:off x="459746" y="2491990"/>
              <a:ext cx="2182978" cy="1478492"/>
              <a:chOff x="459746" y="5141943"/>
              <a:chExt cx="2182978" cy="147849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26260A-5858-44FC-92BD-6661252E7CE9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2018587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오픈마켓 형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크라우드</a:t>
                </a:r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펀딩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FAB922-2811-4ED8-9868-3670B12918E9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117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누구나  프로젝트를 오픈하고 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후원이 가능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펀딩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 내역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모금액 합계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달성률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합계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A5F58-DDAD-4A5E-90E2-3FC792604B90}"/>
              </a:ext>
            </a:extLst>
          </p:cNvPr>
          <p:cNvSpPr/>
          <p:nvPr/>
        </p:nvSpPr>
        <p:spPr>
          <a:xfrm>
            <a:off x="0" y="5952098"/>
            <a:ext cx="9419771" cy="905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F3681-8949-4C07-9C1E-A7AF70158CC9}"/>
              </a:ext>
            </a:extLst>
          </p:cNvPr>
          <p:cNvSpPr txBox="1"/>
          <p:nvPr/>
        </p:nvSpPr>
        <p:spPr>
          <a:xfrm>
            <a:off x="4188716" y="3498987"/>
            <a:ext cx="1029128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주요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 기능 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8E270A-1C94-DF68-EB69-2FA7D734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r="42429"/>
          <a:stretch/>
        </p:blipFill>
        <p:spPr>
          <a:xfrm>
            <a:off x="9413861" y="1622433"/>
            <a:ext cx="2778139" cy="5235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7AC34-E29C-AEB4-B9AA-D80D4F5E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0707"/>
          <a:stretch/>
        </p:blipFill>
        <p:spPr>
          <a:xfrm>
            <a:off x="3098053" y="2328335"/>
            <a:ext cx="710274" cy="563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A4B6C-7E43-1A4D-C352-B287894E3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7751"/>
          <a:stretch/>
        </p:blipFill>
        <p:spPr>
          <a:xfrm>
            <a:off x="5576793" y="2322724"/>
            <a:ext cx="762521" cy="627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A11EC0-750D-674F-C16B-0AF51975B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000"/>
          <a:stretch/>
        </p:blipFill>
        <p:spPr>
          <a:xfrm>
            <a:off x="3071078" y="4610036"/>
            <a:ext cx="781583" cy="601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C27332-522A-EE9A-3700-CDE64C5D0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7122"/>
          <a:stretch/>
        </p:blipFill>
        <p:spPr>
          <a:xfrm>
            <a:off x="5356645" y="4442813"/>
            <a:ext cx="1243007" cy="9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55550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05313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창작하기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942572"/>
            <a:chOff x="6980426" y="633345"/>
            <a:chExt cx="4614674" cy="1942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신규 프로젝트 작성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기본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계획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구성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프로젝트 세부 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창작자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신뢰와 안전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2A87BA-907C-15A7-82DA-A080A8003C1D}"/>
              </a:ext>
            </a:extLst>
          </p:cNvPr>
          <p:cNvGrpSpPr/>
          <p:nvPr/>
        </p:nvGrpSpPr>
        <p:grpSpPr>
          <a:xfrm>
            <a:off x="6980426" y="2748013"/>
            <a:ext cx="4614674" cy="737114"/>
            <a:chOff x="6980426" y="633345"/>
            <a:chExt cx="4614674" cy="7371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F4BCA-3AA5-C93E-EC1E-64527ECBBDFA}"/>
                </a:ext>
              </a:extLst>
            </p:cNvPr>
            <p:cNvSpPr txBox="1"/>
            <p:nvPr/>
          </p:nvSpPr>
          <p:spPr>
            <a:xfrm>
              <a:off x="6980427" y="633345"/>
              <a:ext cx="130324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삭제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1DE50D-3ACF-837E-E8E3-F76DF927D3A9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전 프로젝트의 수정과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후 프로젝트의 수정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업데이트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6C5EAF-8F75-26E1-20A5-09BB10D2F9EE}"/>
              </a:ext>
            </a:extLst>
          </p:cNvPr>
          <p:cNvGrpSpPr/>
          <p:nvPr/>
        </p:nvGrpSpPr>
        <p:grpSpPr>
          <a:xfrm>
            <a:off x="6980426" y="4034946"/>
            <a:ext cx="4614674" cy="496023"/>
            <a:chOff x="6980426" y="633345"/>
            <a:chExt cx="4614674" cy="4960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4EC80-5E74-1FCE-3855-BFF5BFA7A660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후원 내역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B4A181-5940-C828-12DF-0E2A0D15CD70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후원자 정보 다운로드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896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204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미리보기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 중 중간 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미리 보기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대표 이미지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이미지 파일 첨부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대표 이미지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썸네일 이미지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날짜 폴더 자동 생성 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UUID(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고유값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+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파일명 으로 저장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49EFF-53E8-71CB-4839-FEA139C70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4" b="5976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89656-5A2D-9C2C-4205-9C2EDF50E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036" t="1" r="-5758" b="16713"/>
          <a:stretch/>
        </p:blipFill>
        <p:spPr>
          <a:xfrm>
            <a:off x="626084" y="4164237"/>
            <a:ext cx="2979470" cy="185421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3796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목표금액 입력 시 수수료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입력시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C40E0E4-6EF2-9F29-DE7D-FE50AFAD7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80" y="464676"/>
            <a:ext cx="7787235" cy="55632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7AAAD3-2BA4-F1FA-F35F-A725CF10EEB4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222311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카테고리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8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테이블 생성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키 참조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생성한 리워드 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AFCECD4-C134-18E7-3380-DCB69251F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5" b="2554"/>
          <a:stretch/>
        </p:blipFill>
        <p:spPr>
          <a:xfrm>
            <a:off x="3778681" y="464677"/>
            <a:ext cx="7781284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F1D70-EB27-3F69-FBC8-F0834FB9F153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25060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계획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7620F2-AAF8-B8EE-5DB3-BD559C0C9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77"/>
          <a:stretch/>
        </p:blipFill>
        <p:spPr>
          <a:xfrm>
            <a:off x="3804804" y="464677"/>
            <a:ext cx="7761111" cy="3132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C4E9F9A-C68D-9A2F-3B22-C1E790F2F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4"/>
          <a:stretch/>
        </p:blipFill>
        <p:spPr>
          <a:xfrm>
            <a:off x="3804805" y="3252481"/>
            <a:ext cx="7761111" cy="27659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4D410E-D346-C181-5632-621A48417D3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3764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본인인증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이메일 주소 확인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유효성 체크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창작자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후원받을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계좌정보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1719DF9-356C-5A1E-52D0-77B0AD925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-1" r="11306" b="117"/>
          <a:stretch/>
        </p:blipFill>
        <p:spPr>
          <a:xfrm>
            <a:off x="3778680" y="467459"/>
            <a:ext cx="7787235" cy="55552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681392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7466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수정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삭제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로그인 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클릭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수정 페이지로 연결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삭제 가능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삭제여부 다시한번 묻기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F9044-4538-4FD9-6A81-D3C987321D4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55C613-4B0F-22F0-5A96-9B822D1B8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464677"/>
            <a:ext cx="7787236" cy="52412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2AC596-FB86-C903-A27B-D9B73DEEA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08"/>
          <a:stretch/>
        </p:blipFill>
        <p:spPr>
          <a:xfrm>
            <a:off x="3778680" y="3947541"/>
            <a:ext cx="7787236" cy="20709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FC3CF6-2EB2-8662-3E1D-DF94A2874E8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07120E-3AE2-37E1-D3B6-9949F2138DFC}"/>
              </a:ext>
            </a:extLst>
          </p:cNvPr>
          <p:cNvSpPr/>
          <p:nvPr/>
        </p:nvSpPr>
        <p:spPr>
          <a:xfrm>
            <a:off x="4864077" y="1597687"/>
            <a:ext cx="1221875" cy="2865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039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EBD9B45-AA0E-24C8-7B08-C68556F5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r="4975" b="57813"/>
          <a:stretch/>
        </p:blipFill>
        <p:spPr>
          <a:xfrm>
            <a:off x="3778681" y="402672"/>
            <a:ext cx="7787236" cy="17160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119B61-0C43-84E4-6F07-F8E75D220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" r="2855"/>
          <a:stretch/>
        </p:blipFill>
        <p:spPr>
          <a:xfrm>
            <a:off x="3778681" y="1910387"/>
            <a:ext cx="7787235" cy="42659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업데이트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4634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업데이트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아코디언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=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아이디 일치해야만 작성 버튼 보이도록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날짜 자동 생성으로 업데이트 날짜 표시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중에는 게시물 삭제 불가능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F9044-4538-4FD9-6A81-D3C987321D4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FC3CF6-2EB2-8662-3E1D-DF94A2874E8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id="{5F7D45A4-BF9D-B4D5-C3D2-26328AD97AF7}"/>
              </a:ext>
            </a:extLst>
          </p:cNvPr>
          <p:cNvSpPr/>
          <p:nvPr/>
        </p:nvSpPr>
        <p:spPr bwMode="auto">
          <a:xfrm>
            <a:off x="8787162" y="5546272"/>
            <a:ext cx="2378384" cy="38807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창작자 권한</a:t>
            </a:r>
          </a:p>
        </p:txBody>
      </p:sp>
    </p:spTree>
    <p:extLst>
      <p:ext uri="{BB962C8B-B14F-4D97-AF65-F5344CB8AC3E}">
        <p14:creationId xmlns:p14="http://schemas.microsoft.com/office/powerpoint/2010/main" val="3181097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 내역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3624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다운로드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엑셀파일 형식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작성자와 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가 같을 때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번호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아이디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내역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리워드명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결제예정 금액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결제방법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배송정보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주소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받는분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연락처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2B8ABA-525D-31D5-6BC1-4E8140A02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3" r="4663"/>
          <a:stretch/>
        </p:blipFill>
        <p:spPr>
          <a:xfrm>
            <a:off x="3778680" y="444581"/>
            <a:ext cx="7787235" cy="55537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D0FCE8-7421-7CCB-8D51-9D98367F2F68}"/>
              </a:ext>
            </a:extLst>
          </p:cNvPr>
          <p:cNvSpPr/>
          <p:nvPr/>
        </p:nvSpPr>
        <p:spPr>
          <a:xfrm>
            <a:off x="8592015" y="5122821"/>
            <a:ext cx="2587083" cy="45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86912-AC34-29AC-800F-F7948BB63BED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47826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202477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62377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209702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등록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모아보기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해제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794379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소식 알림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 내역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수신 여부 관리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219298"/>
            <a:chOff x="6980426" y="633345"/>
            <a:chExt cx="4614674" cy="12192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후원 하기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상세페이지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선택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내역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5228988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139781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창작자에게 문의하기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상세페이지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커뮤니티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0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모서리가 둥근 직사각형 2">
            <a:extLst>
              <a:ext uri="{FF2B5EF4-FFF2-40B4-BE49-F238E27FC236}">
                <a16:creationId xmlns:a16="http://schemas.microsoft.com/office/drawing/2014/main" id="{3CFCECF6-7016-74F9-7F99-D05C5DBFCD8F}"/>
              </a:ext>
            </a:extLst>
          </p:cNvPr>
          <p:cNvSpPr/>
          <p:nvPr/>
        </p:nvSpPr>
        <p:spPr>
          <a:xfrm>
            <a:off x="2696645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후원이 필요한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0B67777C-D81C-B242-B471-7CB2E2BD4CEE}"/>
              </a:ext>
            </a:extLst>
          </p:cNvPr>
          <p:cNvSpPr/>
          <p:nvPr/>
        </p:nvSpPr>
        <p:spPr>
          <a:xfrm>
            <a:off x="2696644" y="2216760"/>
            <a:ext cx="6798709" cy="1666636"/>
          </a:xfrm>
          <a:prstGeom prst="roundRect">
            <a:avLst>
              <a:gd name="adj" fmla="val 739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크라운드</a:t>
            </a:r>
            <a:r>
              <a:rPr kumimoji="1" lang="ko-KR" altLang="en-US" sz="1600" b="1" dirty="0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endParaRPr kumimoji="1" lang="x-none" altLang="en-US" sz="1600" b="1" i="0" u="none" strike="noStrike" cap="none" normalizeH="0" baseline="0" dirty="0">
              <a:solidFill>
                <a:schemeClr val="bg1"/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A7588EEF-AD48-966A-9672-A2FA53F93960}"/>
              </a:ext>
            </a:extLst>
          </p:cNvPr>
          <p:cNvSpPr/>
          <p:nvPr/>
        </p:nvSpPr>
        <p:spPr>
          <a:xfrm>
            <a:off x="2696645" y="5144050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18DBC54C-BC7D-3EE3-2EF5-DD2CD003645E}"/>
              </a:ext>
            </a:extLst>
          </p:cNvPr>
          <p:cNvSpPr/>
          <p:nvPr/>
        </p:nvSpPr>
        <p:spPr>
          <a:xfrm>
            <a:off x="2963329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0397CABB-F39F-6CC0-1CAD-D2C44A605E96}"/>
              </a:ext>
            </a:extLst>
          </p:cNvPr>
          <p:cNvSpPr/>
          <p:nvPr/>
        </p:nvSpPr>
        <p:spPr>
          <a:xfrm>
            <a:off x="3957352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모금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63F172C8-94E9-FB7D-E434-95B84C25D327}"/>
              </a:ext>
            </a:extLst>
          </p:cNvPr>
          <p:cNvSpPr/>
          <p:nvPr/>
        </p:nvSpPr>
        <p:spPr>
          <a:xfrm>
            <a:off x="4959203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홍보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모서리가 둥근 직사각형 8">
            <a:extLst>
              <a:ext uri="{FF2B5EF4-FFF2-40B4-BE49-F238E27FC236}">
                <a16:creationId xmlns:a16="http://schemas.microsoft.com/office/drawing/2014/main" id="{0C038D7A-AB38-0A6E-5C93-D391016FF051}"/>
              </a:ext>
            </a:extLst>
          </p:cNvPr>
          <p:cNvSpPr/>
          <p:nvPr/>
        </p:nvSpPr>
        <p:spPr>
          <a:xfrm>
            <a:off x="2696645" y="4584317"/>
            <a:ext cx="6798708" cy="420553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성공 </a:t>
            </a:r>
            <a:r>
              <a:rPr kumimoji="1"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!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E443554F-3C5A-43DD-5753-8592103BFC8F}"/>
              </a:ext>
            </a:extLst>
          </p:cNvPr>
          <p:cNvSpPr/>
          <p:nvPr/>
        </p:nvSpPr>
        <p:spPr>
          <a:xfrm>
            <a:off x="2696645" y="5673635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후원자에게 전달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EA6C262-03FE-227B-E649-D9750790F82A}"/>
              </a:ext>
            </a:extLst>
          </p:cNvPr>
          <p:cNvSpPr/>
          <p:nvPr/>
        </p:nvSpPr>
        <p:spPr>
          <a:xfrm>
            <a:off x="2127886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F899C839-31F5-A5B9-9EFA-BEFA19D36E1A}"/>
              </a:ext>
            </a:extLst>
          </p:cNvPr>
          <p:cNvSpPr/>
          <p:nvPr/>
        </p:nvSpPr>
        <p:spPr>
          <a:xfrm>
            <a:off x="2127886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40D6C20C-03A7-19CD-BED0-10EDD3DE5482}"/>
              </a:ext>
            </a:extLst>
          </p:cNvPr>
          <p:cNvSpPr/>
          <p:nvPr/>
        </p:nvSpPr>
        <p:spPr>
          <a:xfrm>
            <a:off x="2127886" y="4576985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3E1D45D6-0E57-3886-255E-8F8459AD253F}"/>
              </a:ext>
            </a:extLst>
          </p:cNvPr>
          <p:cNvSpPr/>
          <p:nvPr/>
        </p:nvSpPr>
        <p:spPr>
          <a:xfrm>
            <a:off x="2127886" y="5106570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6D84A175-D6A4-E229-90A7-44CD34F39515}"/>
              </a:ext>
            </a:extLst>
          </p:cNvPr>
          <p:cNvSpPr/>
          <p:nvPr/>
        </p:nvSpPr>
        <p:spPr>
          <a:xfrm>
            <a:off x="2127886" y="5659519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7" name="모서리가 둥근 직사각형 2">
            <a:extLst>
              <a:ext uri="{FF2B5EF4-FFF2-40B4-BE49-F238E27FC236}">
                <a16:creationId xmlns:a16="http://schemas.microsoft.com/office/drawing/2014/main" id="{A955422B-CE08-634D-B28A-CC45B7B2D79B}"/>
              </a:ext>
            </a:extLst>
          </p:cNvPr>
          <p:cNvSpPr/>
          <p:nvPr/>
        </p:nvSpPr>
        <p:spPr>
          <a:xfrm>
            <a:off x="6205536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보고싶은 </a:t>
            </a: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미출판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9" name="모서리가 둥근 직사각형 4">
            <a:extLst>
              <a:ext uri="{FF2B5EF4-FFF2-40B4-BE49-F238E27FC236}">
                <a16:creationId xmlns:a16="http://schemas.microsoft.com/office/drawing/2014/main" id="{8FBF3EFC-71CD-7F42-7633-585EC7E12BFB}"/>
              </a:ext>
            </a:extLst>
          </p:cNvPr>
          <p:cNvSpPr/>
          <p:nvPr/>
        </p:nvSpPr>
        <p:spPr>
          <a:xfrm>
            <a:off x="6205536" y="4039156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퍼플레잉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단독 리워드로 작품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0" name="모서리가 둥근 직사각형 5">
            <a:extLst>
              <a:ext uri="{FF2B5EF4-FFF2-40B4-BE49-F238E27FC236}">
                <a16:creationId xmlns:a16="http://schemas.microsoft.com/office/drawing/2014/main" id="{637F38A6-77B5-4D33-4DB2-DA67E6A64E3F}"/>
              </a:ext>
            </a:extLst>
          </p:cNvPr>
          <p:cNvSpPr/>
          <p:nvPr/>
        </p:nvSpPr>
        <p:spPr>
          <a:xfrm>
            <a:off x="6472220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 참여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DA785312-2A35-5B14-22A4-C5AA5C53A599}"/>
              </a:ext>
            </a:extLst>
          </p:cNvPr>
          <p:cNvSpPr/>
          <p:nvPr/>
        </p:nvSpPr>
        <p:spPr>
          <a:xfrm>
            <a:off x="746624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689BECA3-433D-8F12-25E2-4C3167C98C95}"/>
              </a:ext>
            </a:extLst>
          </p:cNvPr>
          <p:cNvSpPr/>
          <p:nvPr/>
        </p:nvSpPr>
        <p:spPr>
          <a:xfrm>
            <a:off x="846809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소식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4" name="모서리가 둥근 직사각형 10">
            <a:extLst>
              <a:ext uri="{FF2B5EF4-FFF2-40B4-BE49-F238E27FC236}">
                <a16:creationId xmlns:a16="http://schemas.microsoft.com/office/drawing/2014/main" id="{4183C4B7-4088-F498-E974-82010B4B5B4E}"/>
              </a:ext>
            </a:extLst>
          </p:cNvPr>
          <p:cNvSpPr/>
          <p:nvPr/>
        </p:nvSpPr>
        <p:spPr>
          <a:xfrm>
            <a:off x="9630635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5" name="모서리가 둥근 직사각형 11">
            <a:extLst>
              <a:ext uri="{FF2B5EF4-FFF2-40B4-BE49-F238E27FC236}">
                <a16:creationId xmlns:a16="http://schemas.microsoft.com/office/drawing/2014/main" id="{340775F8-9C8F-5F43-AB0D-3B4BFE90E53E}"/>
              </a:ext>
            </a:extLst>
          </p:cNvPr>
          <p:cNvSpPr/>
          <p:nvPr/>
        </p:nvSpPr>
        <p:spPr>
          <a:xfrm>
            <a:off x="9630635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6" name="모서리가 둥근 직사각형 12">
            <a:extLst>
              <a:ext uri="{FF2B5EF4-FFF2-40B4-BE49-F238E27FC236}">
                <a16:creationId xmlns:a16="http://schemas.microsoft.com/office/drawing/2014/main" id="{E7DB2B12-DC5D-C358-1A7B-D4F1558CAD0F}"/>
              </a:ext>
            </a:extLst>
          </p:cNvPr>
          <p:cNvSpPr/>
          <p:nvPr/>
        </p:nvSpPr>
        <p:spPr>
          <a:xfrm>
            <a:off x="9630635" y="4017252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7" name="모서리가 둥근 직사각형 13">
            <a:extLst>
              <a:ext uri="{FF2B5EF4-FFF2-40B4-BE49-F238E27FC236}">
                <a16:creationId xmlns:a16="http://schemas.microsoft.com/office/drawing/2014/main" id="{8D1BFC8A-3829-7BE3-8FDF-C0BE3542A1CC}"/>
              </a:ext>
            </a:extLst>
          </p:cNvPr>
          <p:cNvSpPr/>
          <p:nvPr/>
        </p:nvSpPr>
        <p:spPr>
          <a:xfrm>
            <a:off x="9630635" y="4546837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8" name="모서리가 둥근 직사각형 9">
            <a:extLst>
              <a:ext uri="{FF2B5EF4-FFF2-40B4-BE49-F238E27FC236}">
                <a16:creationId xmlns:a16="http://schemas.microsoft.com/office/drawing/2014/main" id="{826A627C-D05A-FEEC-ECED-5330478D41C6}"/>
              </a:ext>
            </a:extLst>
          </p:cNvPr>
          <p:cNvSpPr/>
          <p:nvPr/>
        </p:nvSpPr>
        <p:spPr>
          <a:xfrm>
            <a:off x="6205536" y="5677244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출판된 도서 및 리워드 받기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59" name="모서리가 둥근 직사각형 14">
            <a:extLst>
              <a:ext uri="{FF2B5EF4-FFF2-40B4-BE49-F238E27FC236}">
                <a16:creationId xmlns:a16="http://schemas.microsoft.com/office/drawing/2014/main" id="{568CD848-EE9E-A0AB-4EB0-322A6D7ED111}"/>
              </a:ext>
            </a:extLst>
          </p:cNvPr>
          <p:cNvSpPr/>
          <p:nvPr/>
        </p:nvSpPr>
        <p:spPr>
          <a:xfrm>
            <a:off x="9630635" y="5663128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63" name="제목 3">
            <a:extLst>
              <a:ext uri="{FF2B5EF4-FFF2-40B4-BE49-F238E27FC236}">
                <a16:creationId xmlns:a16="http://schemas.microsoft.com/office/drawing/2014/main" id="{0A851097-7BE9-3B89-234B-B8FB03954F96}"/>
              </a:ext>
            </a:extLst>
          </p:cNvPr>
          <p:cNvSpPr txBox="1">
            <a:spLocks/>
          </p:cNvSpPr>
          <p:nvPr/>
        </p:nvSpPr>
        <p:spPr>
          <a:xfrm>
            <a:off x="626083" y="1990628"/>
            <a:ext cx="2162810" cy="122110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수요조사와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제작비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모금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홍보까지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퍼플레잉에서</a:t>
            </a:r>
            <a:r>
              <a:rPr lang="en-US" altLang="ko-KR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7B4984AC-AC88-7A3E-6CD9-8FEB6410EBA1}"/>
              </a:ext>
            </a:extLst>
          </p:cNvPr>
          <p:cNvSpPr txBox="1">
            <a:spLocks/>
          </p:cNvSpPr>
          <p:nvPr/>
        </p:nvSpPr>
        <p:spPr>
          <a:xfrm>
            <a:off x="62608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창작자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65" name="제목 3">
            <a:extLst>
              <a:ext uri="{FF2B5EF4-FFF2-40B4-BE49-F238E27FC236}">
                <a16:creationId xmlns:a16="http://schemas.microsoft.com/office/drawing/2014/main" id="{EFF59C22-3F3A-834F-6141-4875B8357272}"/>
              </a:ext>
            </a:extLst>
          </p:cNvPr>
          <p:cNvSpPr txBox="1">
            <a:spLocks/>
          </p:cNvSpPr>
          <p:nvPr/>
        </p:nvSpPr>
        <p:spPr>
          <a:xfrm>
            <a:off x="10064113" y="1990628"/>
            <a:ext cx="1471931" cy="2214997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펀딩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참여로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단독 리워드와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소식을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받아보세요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  <a:p>
            <a:pPr algn="r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보고싶었던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작품을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가장 먼저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소장하세요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6" name="제목 3">
            <a:extLst>
              <a:ext uri="{FF2B5EF4-FFF2-40B4-BE49-F238E27FC236}">
                <a16:creationId xmlns:a16="http://schemas.microsoft.com/office/drawing/2014/main" id="{45F11829-789B-DA7C-51BE-B31809D22370}"/>
              </a:ext>
            </a:extLst>
          </p:cNvPr>
          <p:cNvSpPr txBox="1">
            <a:spLocks/>
          </p:cNvSpPr>
          <p:nvPr/>
        </p:nvSpPr>
        <p:spPr>
          <a:xfrm>
            <a:off x="1006411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후원자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333428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30120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 상세페이지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230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남은기간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 종료일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현재날짜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* 100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찜하기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목록에 추가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공유하기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 페이지 주소 복사하기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53BCF-2F2D-F8FB-BA98-58E3F8F5E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80"/>
          <a:stretch/>
        </p:blipFill>
        <p:spPr>
          <a:xfrm>
            <a:off x="3778681" y="464677"/>
            <a:ext cx="7787235" cy="5553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BDFCE-50D8-4412-B695-8414085EE2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51"/>
          <a:stretch/>
        </p:blipFill>
        <p:spPr>
          <a:xfrm>
            <a:off x="637244" y="4167569"/>
            <a:ext cx="2886550" cy="18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02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 선택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585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카드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선택시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선택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영역에 추가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수량에 따라 총 금액 자동 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이미 추가된 리워드 카드 선택 불가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수량으로 조정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B6B92-379A-3BF7-C6EB-CE3AA3932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" r="1071"/>
          <a:stretch/>
        </p:blipFill>
        <p:spPr>
          <a:xfrm>
            <a:off x="3778681" y="464678"/>
            <a:ext cx="7860404" cy="55704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D58F03-E6D6-0539-6A95-A9C38D161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9" b="12943"/>
          <a:stretch/>
        </p:blipFill>
        <p:spPr>
          <a:xfrm>
            <a:off x="626084" y="3510742"/>
            <a:ext cx="3079428" cy="250770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8347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04703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결제하기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선택한 리워드 정보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리워드명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가격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316104-FA1D-333C-E7A4-BA48F6E3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464677"/>
            <a:ext cx="7787236" cy="51191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8231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31153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결제하기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배송정보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514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배송지  목록에서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후원자 정보와 동일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로그인한 계정의 이름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연락처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결제 수단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카드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유의사항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필수 체크 사항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결제일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후원종료일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+ 1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표시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101080-0B62-A9A9-7791-CFAB66E25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4" r="13584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22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결제내역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배송정보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결제정보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후원중인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내역확인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B89D87-8D9A-8F4A-95DA-D2813552B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87" y="464677"/>
            <a:ext cx="7355821" cy="55590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8BD225-1BAC-EEC5-199D-1155AD170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13" y="3543301"/>
            <a:ext cx="3002553" cy="24751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42181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관심펀딩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메인화면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썸네일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하트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클릭시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찜하기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버튼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클릭시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9CA5F-321E-0D3D-C280-55B40F0C7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1" r="6998" b="-4931"/>
          <a:stretch/>
        </p:blipFill>
        <p:spPr>
          <a:xfrm>
            <a:off x="3778681" y="625376"/>
            <a:ext cx="7787235" cy="55537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FFF9BE-1FDA-FA3A-87FB-FFFA3344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1" y="3208619"/>
            <a:ext cx="2726162" cy="280982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7FD1BC1-5EA2-5E4B-060F-D4EC0F0D8BC5}"/>
              </a:ext>
            </a:extLst>
          </p:cNvPr>
          <p:cNvSpPr/>
          <p:nvPr/>
        </p:nvSpPr>
        <p:spPr>
          <a:xfrm>
            <a:off x="2720898" y="3402050"/>
            <a:ext cx="579863" cy="54641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9163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7408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소식 알림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오픈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결제일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종료일 하루 전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커뮤니티 답변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창작자 답변작성시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내용 업데이트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창작자가 업데이트 내용 작성시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1DE1DC-B39F-0E3F-2A08-138B439D4BF5}"/>
              </a:ext>
            </a:extLst>
          </p:cNvPr>
          <p:cNvGrpSpPr/>
          <p:nvPr/>
        </p:nvGrpSpPr>
        <p:grpSpPr>
          <a:xfrm>
            <a:off x="3778681" y="464678"/>
            <a:ext cx="7787236" cy="5553770"/>
            <a:chOff x="3778681" y="464678"/>
            <a:chExt cx="7787236" cy="555377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1F8ABC-7898-9A1D-BD4F-2AE952CEB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00" r="7114" b="1553"/>
            <a:stretch/>
          </p:blipFill>
          <p:spPr>
            <a:xfrm>
              <a:off x="3778681" y="464678"/>
              <a:ext cx="7787236" cy="555377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A30CCC6-AD06-2F48-B355-455737693F63}"/>
                </a:ext>
              </a:extLst>
            </p:cNvPr>
            <p:cNvSpPr/>
            <p:nvPr/>
          </p:nvSpPr>
          <p:spPr>
            <a:xfrm>
              <a:off x="4070195" y="2598234"/>
              <a:ext cx="2732049" cy="245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893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49587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창작자에게 문의하기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커뮤니티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후원자 작성 권한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창작자 답변 권한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9A6FB8-B51E-969D-6699-CCA15BF8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27" y="625376"/>
            <a:ext cx="7660942" cy="50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77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584508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844836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92291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1800795"/>
            <a:ext cx="4614674" cy="737114"/>
            <a:chOff x="6980426" y="633345"/>
            <a:chExt cx="4614674" cy="7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 정보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관리자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042989"/>
            <a:ext cx="4614674" cy="496023"/>
            <a:chOff x="6980426" y="633345"/>
            <a:chExt cx="4614674" cy="4960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메인 배너 등록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메인 배너 등록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 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가입 회원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 권한 설정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4062899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공지사항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 작성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C0DC4C-5CBB-FDA6-F7BD-76B7E31D23A5}"/>
              </a:ext>
            </a:extLst>
          </p:cNvPr>
          <p:cNvCxnSpPr/>
          <p:nvPr/>
        </p:nvCxnSpPr>
        <p:spPr>
          <a:xfrm>
            <a:off x="6653807" y="478934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2BA3E1-A3F4-2595-2E81-B79D656565CC}"/>
              </a:ext>
            </a:extLst>
          </p:cNvPr>
          <p:cNvGrpSpPr/>
          <p:nvPr/>
        </p:nvGrpSpPr>
        <p:grpSpPr>
          <a:xfrm>
            <a:off x="6980426" y="4959948"/>
            <a:ext cx="4614674" cy="496023"/>
            <a:chOff x="6980426" y="633345"/>
            <a:chExt cx="4614674" cy="4960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C74C90-B5FA-56E6-1D6C-5C1A174F87AB}"/>
                </a:ext>
              </a:extLst>
            </p:cNvPr>
            <p:cNvSpPr txBox="1"/>
            <p:nvPr/>
          </p:nvSpPr>
          <p:spPr>
            <a:xfrm>
              <a:off x="6980427" y="633345"/>
              <a:ext cx="58669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문의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237CDD-791B-E0FB-2EF4-2DEC38F40A6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 글 답변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482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8363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회원정보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관리자만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url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접근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가입 회원 전체 보기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회원 권한 설정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일반회원 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회원 이름 검색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AC9C85-665D-5923-3E67-CFBF135E0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26"/>
          <a:stretch/>
        </p:blipFill>
        <p:spPr>
          <a:xfrm>
            <a:off x="3778681" y="464677"/>
            <a:ext cx="7787236" cy="55589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C7427-6709-9146-7349-18CDC94BA7A8}"/>
              </a:ext>
            </a:extLst>
          </p:cNvPr>
          <p:cNvGrpSpPr/>
          <p:nvPr/>
        </p:nvGrpSpPr>
        <p:grpSpPr>
          <a:xfrm>
            <a:off x="596900" y="3992136"/>
            <a:ext cx="3033780" cy="2026311"/>
            <a:chOff x="626083" y="4185982"/>
            <a:chExt cx="2581199" cy="17240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2E8950B-F9B8-1ADD-2072-8C040922E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5390"/>
            <a:stretch/>
          </p:blipFill>
          <p:spPr>
            <a:xfrm>
              <a:off x="626083" y="4185982"/>
              <a:ext cx="2581198" cy="172402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24AD45D-1A2C-A2C3-1FA7-9D188B4BA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280" b="62613"/>
            <a:stretch/>
          </p:blipFill>
          <p:spPr>
            <a:xfrm>
              <a:off x="2258616" y="4185982"/>
              <a:ext cx="948666" cy="64456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1179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001FF54-24BD-4C17-D99F-448B536B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5905" r="69999" b="28326"/>
          <a:stretch/>
        </p:blipFill>
        <p:spPr>
          <a:xfrm>
            <a:off x="686098" y="727572"/>
            <a:ext cx="4785190" cy="56920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E24761-45A9-54BD-F56F-B5AD7486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7" t="8246" r="122" b="250"/>
          <a:stretch/>
        </p:blipFill>
        <p:spPr>
          <a:xfrm>
            <a:off x="5479940" y="1198504"/>
            <a:ext cx="5875667" cy="5039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689AB-3DE4-4E2A-D8D0-8F7DE16EA93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7" name="모서리가 둥근 직사각형 35">
            <a:extLst>
              <a:ext uri="{FF2B5EF4-FFF2-40B4-BE49-F238E27FC236}">
                <a16:creationId xmlns:a16="http://schemas.microsoft.com/office/drawing/2014/main" id="{E44DEC4F-60AB-219A-13E2-7E7A47BD3EC3}"/>
              </a:ext>
            </a:extLst>
          </p:cNvPr>
          <p:cNvSpPr/>
          <p:nvPr/>
        </p:nvSpPr>
        <p:spPr bwMode="auto">
          <a:xfrm>
            <a:off x="802206" y="949947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Tool : Figma 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293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8267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 정보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9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전체 보기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제목 검색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FC188B-3186-9171-454A-C3965764E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9" t="24474" r="8044" b="-5691"/>
          <a:stretch/>
        </p:blipFill>
        <p:spPr>
          <a:xfrm>
            <a:off x="3778681" y="546417"/>
            <a:ext cx="7787236" cy="42677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CD5E19-BD4D-9609-0781-FB17C5815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250"/>
          <a:stretch/>
        </p:blipFill>
        <p:spPr>
          <a:xfrm>
            <a:off x="3778680" y="4326137"/>
            <a:ext cx="7787237" cy="15296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954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7408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메인 배너 등록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현재 배너 이미지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썸네일 이미지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배너로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3509E-E169-E683-DD3A-602E68C0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3" b="2245"/>
          <a:stretch/>
        </p:blipFill>
        <p:spPr>
          <a:xfrm>
            <a:off x="3778681" y="464677"/>
            <a:ext cx="7787236" cy="55537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3807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8363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공지사항 목록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공지사항 작성버튼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계정으로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4F1289-7FF5-5696-91E5-E1B801CD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08" b="2439"/>
          <a:stretch/>
        </p:blipFill>
        <p:spPr>
          <a:xfrm>
            <a:off x="3778681" y="489884"/>
            <a:ext cx="7787235" cy="552856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모서리가 둥근 직사각형 35">
            <a:extLst>
              <a:ext uri="{FF2B5EF4-FFF2-40B4-BE49-F238E27FC236}">
                <a16:creationId xmlns:a16="http://schemas.microsoft.com/office/drawing/2014/main" id="{2425AA9C-BC10-F5EF-2713-A727BCFA644D}"/>
              </a:ext>
            </a:extLst>
          </p:cNvPr>
          <p:cNvSpPr/>
          <p:nvPr/>
        </p:nvSpPr>
        <p:spPr bwMode="auto">
          <a:xfrm>
            <a:off x="9924585" y="5646631"/>
            <a:ext cx="1452833" cy="321172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</p:spTree>
    <p:extLst>
      <p:ext uri="{BB962C8B-B14F-4D97-AF65-F5344CB8AC3E}">
        <p14:creationId xmlns:p14="http://schemas.microsoft.com/office/powerpoint/2010/main" val="3772468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4133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 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50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공지사항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View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페이지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공지사항 수정 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로그인계정과 작성자가 동일하면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목록으로 돌아가기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D894E0-478D-B641-78AB-7E952B94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44" y="546417"/>
            <a:ext cx="7594908" cy="5438543"/>
          </a:xfrm>
          <a:prstGeom prst="rect">
            <a:avLst/>
          </a:prstGeom>
        </p:spPr>
      </p:pic>
      <p:sp>
        <p:nvSpPr>
          <p:cNvPr id="6" name="모서리가 둥근 직사각형 35">
            <a:extLst>
              <a:ext uri="{FF2B5EF4-FFF2-40B4-BE49-F238E27FC236}">
                <a16:creationId xmlns:a16="http://schemas.microsoft.com/office/drawing/2014/main" id="{04C2DFA0-867A-E152-CD1C-284CFF3FA650}"/>
              </a:ext>
            </a:extLst>
          </p:cNvPr>
          <p:cNvSpPr/>
          <p:nvPr/>
        </p:nvSpPr>
        <p:spPr bwMode="auto">
          <a:xfrm>
            <a:off x="8251902" y="4453450"/>
            <a:ext cx="2121345" cy="430784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작성자 권한</a:t>
            </a:r>
          </a:p>
        </p:txBody>
      </p:sp>
    </p:spTree>
    <p:extLst>
      <p:ext uri="{BB962C8B-B14F-4D97-AF65-F5344CB8AC3E}">
        <p14:creationId xmlns:p14="http://schemas.microsoft.com/office/powerpoint/2010/main" val="801743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2005F7-99DC-F310-577A-E15617DD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877" y="522777"/>
            <a:ext cx="6296655" cy="29384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300723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공지사항 작성</a:t>
            </a:r>
            <a:r>
              <a:rPr lang="en-US" altLang="ko-KR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수정</a:t>
            </a:r>
            <a:r>
              <a:rPr lang="en-US" altLang="ko-KR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삭제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작성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수정 모드에 따라 제목변경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내용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목록으로 돌아가기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작성취소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모달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A820A8-8F7B-128E-70A5-EF05666C5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05"/>
          <a:stretch/>
        </p:blipFill>
        <p:spPr>
          <a:xfrm>
            <a:off x="3778681" y="2115058"/>
            <a:ext cx="7787235" cy="3293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95A1F2-2D9A-FEC6-9CF6-1B02A9A2C6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242" b="3265"/>
          <a:stretch/>
        </p:blipFill>
        <p:spPr>
          <a:xfrm>
            <a:off x="3778680" y="5408341"/>
            <a:ext cx="7787235" cy="4372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11BD7C-29D6-9B95-4D37-0B73BB7CA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84" y="4309977"/>
            <a:ext cx="3053818" cy="1708471"/>
          </a:xfrm>
          <a:prstGeom prst="rect">
            <a:avLst/>
          </a:prstGeom>
        </p:spPr>
      </p:pic>
      <p:sp>
        <p:nvSpPr>
          <p:cNvPr id="14" name="모서리가 둥근 직사각형 35">
            <a:extLst>
              <a:ext uri="{FF2B5EF4-FFF2-40B4-BE49-F238E27FC236}">
                <a16:creationId xmlns:a16="http://schemas.microsoft.com/office/drawing/2014/main" id="{4A1643D2-3A7C-2B5E-365D-4D120104312A}"/>
              </a:ext>
            </a:extLst>
          </p:cNvPr>
          <p:cNvSpPr/>
          <p:nvPr/>
        </p:nvSpPr>
        <p:spPr bwMode="auto">
          <a:xfrm>
            <a:off x="5805361" y="546417"/>
            <a:ext cx="2017320" cy="273274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작성하기 모드</a:t>
            </a:r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11539696-2369-B1EA-A4BB-45EBBA9863CA}"/>
              </a:ext>
            </a:extLst>
          </p:cNvPr>
          <p:cNvSpPr/>
          <p:nvPr/>
        </p:nvSpPr>
        <p:spPr bwMode="auto">
          <a:xfrm>
            <a:off x="7583355" y="971467"/>
            <a:ext cx="1776776" cy="273274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작성하기 모드</a:t>
            </a:r>
          </a:p>
        </p:txBody>
      </p:sp>
      <p:sp>
        <p:nvSpPr>
          <p:cNvPr id="18" name="모서리가 둥근 직사각형 35">
            <a:extLst>
              <a:ext uri="{FF2B5EF4-FFF2-40B4-BE49-F238E27FC236}">
                <a16:creationId xmlns:a16="http://schemas.microsoft.com/office/drawing/2014/main" id="{15A7459A-CA78-19B4-D0B1-B72CBA076D5B}"/>
              </a:ext>
            </a:extLst>
          </p:cNvPr>
          <p:cNvSpPr/>
          <p:nvPr/>
        </p:nvSpPr>
        <p:spPr bwMode="auto">
          <a:xfrm>
            <a:off x="5853569" y="2566648"/>
            <a:ext cx="2017320" cy="273274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수정하기 모드</a:t>
            </a:r>
          </a:p>
        </p:txBody>
      </p:sp>
      <p:sp>
        <p:nvSpPr>
          <p:cNvPr id="19" name="모서리가 둥근 직사각형 35">
            <a:extLst>
              <a:ext uri="{FF2B5EF4-FFF2-40B4-BE49-F238E27FC236}">
                <a16:creationId xmlns:a16="http://schemas.microsoft.com/office/drawing/2014/main" id="{78F4B205-80F4-2C11-7C9A-9167EB792F1B}"/>
              </a:ext>
            </a:extLst>
          </p:cNvPr>
          <p:cNvSpPr/>
          <p:nvPr/>
        </p:nvSpPr>
        <p:spPr bwMode="auto">
          <a:xfrm>
            <a:off x="7631563" y="2991698"/>
            <a:ext cx="1776776" cy="273274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수정하기 모드</a:t>
            </a:r>
          </a:p>
        </p:txBody>
      </p:sp>
    </p:spTree>
    <p:extLst>
      <p:ext uri="{BB962C8B-B14F-4D97-AF65-F5344CB8AC3E}">
        <p14:creationId xmlns:p14="http://schemas.microsoft.com/office/powerpoint/2010/main" val="932207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7408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자주 묻는 질문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39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아코디언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B5525-7DBD-38F6-E1CF-C9F8E0DA1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3" t="-1" r="12211" b="-4274"/>
          <a:stretch/>
        </p:blipFill>
        <p:spPr>
          <a:xfrm>
            <a:off x="3778681" y="464677"/>
            <a:ext cx="7816420" cy="54027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2628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1470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660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관리자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회원간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1:1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문의 게시판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답변작성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계정으로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모달창으로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답변 작성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질문내용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4D6CC8-3FF4-2CA7-8E5E-7949344F8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5" r="3105"/>
          <a:stretch/>
        </p:blipFill>
        <p:spPr>
          <a:xfrm>
            <a:off x="3778681" y="455740"/>
            <a:ext cx="7787235" cy="5553769"/>
          </a:xfrm>
          <a:prstGeom prst="rect">
            <a:avLst/>
          </a:prstGeom>
        </p:spPr>
      </p:pic>
      <p:sp>
        <p:nvSpPr>
          <p:cNvPr id="2" name="모서리가 둥근 직사각형 35">
            <a:extLst>
              <a:ext uri="{FF2B5EF4-FFF2-40B4-BE49-F238E27FC236}">
                <a16:creationId xmlns:a16="http://schemas.microsoft.com/office/drawing/2014/main" id="{33A64C6A-9189-F2A7-D4BC-D6E5DBCAAB63}"/>
              </a:ext>
            </a:extLst>
          </p:cNvPr>
          <p:cNvSpPr/>
          <p:nvPr/>
        </p:nvSpPr>
        <p:spPr bwMode="auto">
          <a:xfrm>
            <a:off x="4415883" y="4652273"/>
            <a:ext cx="1452833" cy="321172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chemeClr val="bg1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</p:spTree>
    <p:extLst>
      <p:ext uri="{BB962C8B-B14F-4D97-AF65-F5344CB8AC3E}">
        <p14:creationId xmlns:p14="http://schemas.microsoft.com/office/powerpoint/2010/main" val="226646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1470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1:1 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50975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664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문의 내용 하단에 답변 내용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답변  상태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답변 작성시 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답변완료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 자동 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63CD61-5967-3191-CE38-251F89A0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464677"/>
            <a:ext cx="7787235" cy="54351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1186E8-F6D1-C3C8-D6BE-7104923D2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84" y="4318445"/>
            <a:ext cx="4057428" cy="170000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74465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7B771-62B7-4B13-B6CC-951FB06DCEB2}"/>
              </a:ext>
            </a:extLst>
          </p:cNvPr>
          <p:cNvSpPr/>
          <p:nvPr/>
        </p:nvSpPr>
        <p:spPr>
          <a:xfrm>
            <a:off x="-1537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AD586-DA64-4183-9703-9B34D1A43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06C55A-C6CD-485A-A6DF-BB0C54DF6A59}"/>
              </a:ext>
            </a:extLst>
          </p:cNvPr>
          <p:cNvSpPr txBox="1"/>
          <p:nvPr/>
        </p:nvSpPr>
        <p:spPr>
          <a:xfrm>
            <a:off x="4965884" y="3473267"/>
            <a:ext cx="226023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감사합니다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CB04F-65EA-17FC-7183-7B4B7B23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185" y="2234864"/>
            <a:ext cx="4059631" cy="42124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D3E913-34EB-BBCB-444F-B4873446DCE7}"/>
              </a:ext>
            </a:extLst>
          </p:cNvPr>
          <p:cNvGrpSpPr/>
          <p:nvPr/>
        </p:nvGrpSpPr>
        <p:grpSpPr>
          <a:xfrm>
            <a:off x="4066185" y="2865095"/>
            <a:ext cx="4059631" cy="246221"/>
            <a:chOff x="4077830" y="3677895"/>
            <a:chExt cx="4059631" cy="2462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71647C-4594-3ACF-EE7A-E04CD53DA234}"/>
                </a:ext>
              </a:extLst>
            </p:cNvPr>
            <p:cNvSpPr txBox="1"/>
            <p:nvPr/>
          </p:nvSpPr>
          <p:spPr>
            <a:xfrm>
              <a:off x="4833671" y="3729914"/>
              <a:ext cx="330379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팀장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: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한승훈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    |   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고영은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김호경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양승민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이규황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이희라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전완철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9978CD-4B26-48AA-7C72-6A43168457A9}"/>
                </a:ext>
              </a:extLst>
            </p:cNvPr>
            <p:cNvSpPr txBox="1"/>
            <p:nvPr/>
          </p:nvSpPr>
          <p:spPr>
            <a:xfrm>
              <a:off x="4077830" y="3677895"/>
              <a:ext cx="60914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Team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82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49B6B5C-A4FB-1C55-7BAE-7828B128EF32}"/>
              </a:ext>
            </a:extLst>
          </p:cNvPr>
          <p:cNvSpPr/>
          <p:nvPr/>
        </p:nvSpPr>
        <p:spPr>
          <a:xfrm>
            <a:off x="10170145" y="2477062"/>
            <a:ext cx="1470100" cy="4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576739" y="727572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사이트맵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71A84A1C-3D55-0D4F-3B4D-2716C9C9B0B8}"/>
              </a:ext>
            </a:extLst>
          </p:cNvPr>
          <p:cNvSpPr/>
          <p:nvPr/>
        </p:nvSpPr>
        <p:spPr>
          <a:xfrm>
            <a:off x="5198753" y="1890771"/>
            <a:ext cx="1794494" cy="435672"/>
          </a:xfrm>
          <a:prstGeom prst="roundRect">
            <a:avLst>
              <a:gd name="adj" fmla="val 47935"/>
            </a:avLst>
          </a:prstGeom>
          <a:solidFill>
            <a:schemeClr val="accent1"/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Home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201C3B92-DB57-EFFC-F073-BB585E4AB023}"/>
              </a:ext>
            </a:extLst>
          </p:cNvPr>
          <p:cNvSpPr/>
          <p:nvPr/>
        </p:nvSpPr>
        <p:spPr bwMode="auto">
          <a:xfrm>
            <a:off x="10256087" y="2123546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</a:t>
            </a:r>
          </a:p>
        </p:txBody>
      </p:sp>
      <p:cxnSp>
        <p:nvCxnSpPr>
          <p:cNvPr id="13" name="꺾인 연결선 13">
            <a:extLst>
              <a:ext uri="{FF2B5EF4-FFF2-40B4-BE49-F238E27FC236}">
                <a16:creationId xmlns:a16="http://schemas.microsoft.com/office/drawing/2014/main" id="{D233AE82-2D78-4F7E-7FCB-8A917290B116}"/>
              </a:ext>
            </a:extLst>
          </p:cNvPr>
          <p:cNvCxnSpPr>
            <a:stCxn id="59" idx="3"/>
            <a:endCxn id="10" idx="1"/>
          </p:cNvCxnSpPr>
          <p:nvPr/>
        </p:nvCxnSpPr>
        <p:spPr>
          <a:xfrm flipV="1">
            <a:off x="9150704" y="2278024"/>
            <a:ext cx="1105383" cy="2371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4">
            <a:extLst>
              <a:ext uri="{FF2B5EF4-FFF2-40B4-BE49-F238E27FC236}">
                <a16:creationId xmlns:a16="http://schemas.microsoft.com/office/drawing/2014/main" id="{37033550-C002-82E9-24F3-C3BAF74877C7}"/>
              </a:ext>
            </a:extLst>
          </p:cNvPr>
          <p:cNvCxnSpPr>
            <a:stCxn id="59" idx="3"/>
            <a:endCxn id="15" idx="1"/>
          </p:cNvCxnSpPr>
          <p:nvPr/>
        </p:nvCxnSpPr>
        <p:spPr>
          <a:xfrm>
            <a:off x="9150704" y="2515126"/>
            <a:ext cx="1105383" cy="1715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F634DB58-BCFB-1ADA-3D7C-6DCA19F3B8BA}"/>
              </a:ext>
            </a:extLst>
          </p:cNvPr>
          <p:cNvSpPr/>
          <p:nvPr/>
        </p:nvSpPr>
        <p:spPr bwMode="auto">
          <a:xfrm>
            <a:off x="10256087" y="2532223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ID/PW</a:t>
            </a: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찾기</a:t>
            </a:r>
          </a:p>
        </p:txBody>
      </p:sp>
      <p:sp>
        <p:nvSpPr>
          <p:cNvPr id="59" name="모서리가 둥근 직사각형 36">
            <a:extLst>
              <a:ext uri="{FF2B5EF4-FFF2-40B4-BE49-F238E27FC236}">
                <a16:creationId xmlns:a16="http://schemas.microsoft.com/office/drawing/2014/main" id="{210F6A63-B57E-7D0F-D1BC-AA6769766A19}"/>
              </a:ext>
            </a:extLst>
          </p:cNvPr>
          <p:cNvSpPr/>
          <p:nvPr/>
        </p:nvSpPr>
        <p:spPr>
          <a:xfrm>
            <a:off x="7464430" y="2319780"/>
            <a:ext cx="1686274" cy="390691"/>
          </a:xfrm>
          <a:prstGeom prst="roundRect">
            <a:avLst>
              <a:gd name="adj" fmla="val 41681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Login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cxnSp>
        <p:nvCxnSpPr>
          <p:cNvPr id="60" name="꺾인 연결선 37">
            <a:extLst>
              <a:ext uri="{FF2B5EF4-FFF2-40B4-BE49-F238E27FC236}">
                <a16:creationId xmlns:a16="http://schemas.microsoft.com/office/drawing/2014/main" id="{470550FB-36A9-6186-9C3C-98353291DA7D}"/>
              </a:ext>
            </a:extLst>
          </p:cNvPr>
          <p:cNvCxnSpPr>
            <a:stCxn id="6" idx="2"/>
            <a:endCxn id="59" idx="1"/>
          </p:cNvCxnSpPr>
          <p:nvPr/>
        </p:nvCxnSpPr>
        <p:spPr>
          <a:xfrm rot="16200000" flipH="1">
            <a:off x="6685874" y="1736569"/>
            <a:ext cx="188683" cy="136843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F9245B9-B77C-3497-5361-C89E842EAF5A}"/>
              </a:ext>
            </a:extLst>
          </p:cNvPr>
          <p:cNvGrpSpPr/>
          <p:nvPr/>
        </p:nvGrpSpPr>
        <p:grpSpPr>
          <a:xfrm>
            <a:off x="1220269" y="3325818"/>
            <a:ext cx="1686274" cy="2136933"/>
            <a:chOff x="1668841" y="3088777"/>
            <a:chExt cx="1686274" cy="21369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8C3ECFE-0FED-FECE-CD41-EE3EB148DC5D}"/>
                </a:ext>
              </a:extLst>
            </p:cNvPr>
            <p:cNvCxnSpPr>
              <a:stCxn id="11" idx="2"/>
              <a:endCxn id="23" idx="0"/>
            </p:cNvCxnSpPr>
            <p:nvPr/>
          </p:nvCxnSpPr>
          <p:spPr>
            <a:xfrm>
              <a:off x="2511978" y="3479468"/>
              <a:ext cx="11936" cy="14372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2">
              <a:extLst>
                <a:ext uri="{FF2B5EF4-FFF2-40B4-BE49-F238E27FC236}">
                  <a16:creationId xmlns:a16="http://schemas.microsoft.com/office/drawing/2014/main" id="{835FD4E9-8818-F323-3234-385358EE49AD}"/>
                </a:ext>
              </a:extLst>
            </p:cNvPr>
            <p:cNvSpPr/>
            <p:nvPr/>
          </p:nvSpPr>
          <p:spPr>
            <a:xfrm>
              <a:off x="1668841" y="3088777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About US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E293D4F-DF4D-7986-ADE8-ADE8104ACC52}"/>
                </a:ext>
              </a:extLst>
            </p:cNvPr>
            <p:cNvSpPr/>
            <p:nvPr/>
          </p:nvSpPr>
          <p:spPr bwMode="auto">
            <a:xfrm>
              <a:off x="1869118" y="3642181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회사소개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9" name="모서리가 둥근 직사각형 17">
              <a:extLst>
                <a:ext uri="{FF2B5EF4-FFF2-40B4-BE49-F238E27FC236}">
                  <a16:creationId xmlns:a16="http://schemas.microsoft.com/office/drawing/2014/main" id="{609E8306-E606-F5DF-892F-65766F1CCCB2}"/>
                </a:ext>
              </a:extLst>
            </p:cNvPr>
            <p:cNvSpPr/>
            <p:nvPr/>
          </p:nvSpPr>
          <p:spPr bwMode="auto">
            <a:xfrm>
              <a:off x="1869118" y="4067039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1" name="모서리가 둥근 직사각형 18">
              <a:extLst>
                <a:ext uri="{FF2B5EF4-FFF2-40B4-BE49-F238E27FC236}">
                  <a16:creationId xmlns:a16="http://schemas.microsoft.com/office/drawing/2014/main" id="{541A1B47-0BFF-2709-B6B2-9C1C56D42698}"/>
                </a:ext>
              </a:extLst>
            </p:cNvPr>
            <p:cNvSpPr/>
            <p:nvPr/>
          </p:nvSpPr>
          <p:spPr bwMode="auto">
            <a:xfrm>
              <a:off x="1869118" y="449189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창작 가이드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3" name="모서리가 둥근 직사각형 19">
              <a:extLst>
                <a:ext uri="{FF2B5EF4-FFF2-40B4-BE49-F238E27FC236}">
                  <a16:creationId xmlns:a16="http://schemas.microsoft.com/office/drawing/2014/main" id="{693BCD05-5A9B-B0F5-A949-6C9A383D1B4F}"/>
                </a:ext>
              </a:extLst>
            </p:cNvPr>
            <p:cNvSpPr/>
            <p:nvPr/>
          </p:nvSpPr>
          <p:spPr bwMode="auto">
            <a:xfrm>
              <a:off x="1869118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후원 가이드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D91B030-FB63-3336-22BE-357008D7A3EC}"/>
              </a:ext>
            </a:extLst>
          </p:cNvPr>
          <p:cNvGrpSpPr/>
          <p:nvPr/>
        </p:nvGrpSpPr>
        <p:grpSpPr>
          <a:xfrm>
            <a:off x="5246271" y="3327929"/>
            <a:ext cx="1686274" cy="2169875"/>
            <a:chOff x="6438275" y="3090888"/>
            <a:chExt cx="1686274" cy="2169875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4BF503A-F635-593C-E6E0-A65987B86517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288809" y="3479469"/>
              <a:ext cx="0" cy="147233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DC02B0-5133-69E1-11B0-E76FF362E127}"/>
                </a:ext>
              </a:extLst>
            </p:cNvPr>
            <p:cNvSpPr/>
            <p:nvPr/>
          </p:nvSpPr>
          <p:spPr>
            <a:xfrm>
              <a:off x="6438275" y="4425927"/>
              <a:ext cx="1686274" cy="465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8" name="모서리가 둥근 직사각형 25">
              <a:extLst>
                <a:ext uri="{FF2B5EF4-FFF2-40B4-BE49-F238E27FC236}">
                  <a16:creationId xmlns:a16="http://schemas.microsoft.com/office/drawing/2014/main" id="{D0232582-2322-7EAD-2A69-5BD36C8D6ADA}"/>
                </a:ext>
              </a:extLst>
            </p:cNvPr>
            <p:cNvSpPr/>
            <p:nvPr/>
          </p:nvSpPr>
          <p:spPr>
            <a:xfrm>
              <a:off x="6438275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고객센터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9" name="모서리가 둥근 직사각형 26">
              <a:extLst>
                <a:ext uri="{FF2B5EF4-FFF2-40B4-BE49-F238E27FC236}">
                  <a16:creationId xmlns:a16="http://schemas.microsoft.com/office/drawing/2014/main" id="{FF4A00D6-381A-43CA-73CC-512DD2EE0507}"/>
                </a:ext>
              </a:extLst>
            </p:cNvPr>
            <p:cNvSpPr/>
            <p:nvPr/>
          </p:nvSpPr>
          <p:spPr bwMode="auto">
            <a:xfrm>
              <a:off x="6634013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공지사항</a:t>
              </a:r>
            </a:p>
          </p:txBody>
        </p:sp>
        <p:sp>
          <p:nvSpPr>
            <p:cNvPr id="50" name="모서리가 둥근 직사각형 27">
              <a:extLst>
                <a:ext uri="{FF2B5EF4-FFF2-40B4-BE49-F238E27FC236}">
                  <a16:creationId xmlns:a16="http://schemas.microsoft.com/office/drawing/2014/main" id="{DBFE2274-4DF4-CBE2-1007-EDEE3EB81F90}"/>
                </a:ext>
              </a:extLst>
            </p:cNvPr>
            <p:cNvSpPr/>
            <p:nvPr/>
          </p:nvSpPr>
          <p:spPr bwMode="auto">
            <a:xfrm>
              <a:off x="6634013" y="403708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FAQ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8" name="모서리가 둥근 직사각형 35">
              <a:extLst>
                <a:ext uri="{FF2B5EF4-FFF2-40B4-BE49-F238E27FC236}">
                  <a16:creationId xmlns:a16="http://schemas.microsoft.com/office/drawing/2014/main" id="{70947A81-23E5-749D-641A-1D4238DB1275}"/>
                </a:ext>
              </a:extLst>
            </p:cNvPr>
            <p:cNvSpPr/>
            <p:nvPr/>
          </p:nvSpPr>
          <p:spPr bwMode="auto">
            <a:xfrm>
              <a:off x="6634013" y="448767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1:1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문의</a:t>
              </a:r>
            </a:p>
          </p:txBody>
        </p:sp>
        <p:sp>
          <p:nvSpPr>
            <p:cNvPr id="67" name="모서리가 둥근 직사각형 44">
              <a:extLst>
                <a:ext uri="{FF2B5EF4-FFF2-40B4-BE49-F238E27FC236}">
                  <a16:creationId xmlns:a16="http://schemas.microsoft.com/office/drawing/2014/main" id="{20E1FCDC-AF9C-13DA-C088-58DB3D22828D}"/>
                </a:ext>
              </a:extLst>
            </p:cNvPr>
            <p:cNvSpPr/>
            <p:nvPr/>
          </p:nvSpPr>
          <p:spPr bwMode="auto">
            <a:xfrm>
              <a:off x="6634013" y="495180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정책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31A1B4A-52D6-5773-E4D2-09BA2EB2541A}"/>
              </a:ext>
            </a:extLst>
          </p:cNvPr>
          <p:cNvGrpSpPr/>
          <p:nvPr/>
        </p:nvGrpSpPr>
        <p:grpSpPr>
          <a:xfrm>
            <a:off x="7259272" y="3283369"/>
            <a:ext cx="1753773" cy="2295850"/>
            <a:chOff x="8794139" y="3046328"/>
            <a:chExt cx="1753773" cy="22958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C4F3EA-CCA1-5D11-0015-07D37E417C0B}"/>
                </a:ext>
              </a:extLst>
            </p:cNvPr>
            <p:cNvSpPr/>
            <p:nvPr/>
          </p:nvSpPr>
          <p:spPr>
            <a:xfrm>
              <a:off x="8794139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22E221-DDEC-59C0-D6AB-C77EDA8A554D}"/>
                </a:ext>
              </a:extLst>
            </p:cNvPr>
            <p:cNvCxnSpPr>
              <a:stCxn id="63" idx="2"/>
              <a:endCxn id="72" idx="0"/>
            </p:cNvCxnSpPr>
            <p:nvPr/>
          </p:nvCxnSpPr>
          <p:spPr>
            <a:xfrm flipH="1">
              <a:off x="9658480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40">
              <a:extLst>
                <a:ext uri="{FF2B5EF4-FFF2-40B4-BE49-F238E27FC236}">
                  <a16:creationId xmlns:a16="http://schemas.microsoft.com/office/drawing/2014/main" id="{61375730-5B59-C1B8-7167-B0A2E3A8EA46}"/>
                </a:ext>
              </a:extLst>
            </p:cNvPr>
            <p:cNvSpPr/>
            <p:nvPr/>
          </p:nvSpPr>
          <p:spPr>
            <a:xfrm>
              <a:off x="8822993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마이페이지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E95ABFFF-A2AC-48B8-A86C-20DB2DE4D8D8}"/>
                </a:ext>
              </a:extLst>
            </p:cNvPr>
            <p:cNvSpPr/>
            <p:nvPr/>
          </p:nvSpPr>
          <p:spPr bwMode="auto">
            <a:xfrm>
              <a:off x="9003684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정보수정</a:t>
              </a:r>
            </a:p>
          </p:txBody>
        </p:sp>
        <p:sp>
          <p:nvSpPr>
            <p:cNvPr id="65" name="모서리가 둥근 직사각형 42">
              <a:extLst>
                <a:ext uri="{FF2B5EF4-FFF2-40B4-BE49-F238E27FC236}">
                  <a16:creationId xmlns:a16="http://schemas.microsoft.com/office/drawing/2014/main" id="{B9545851-BC30-B20D-CCAA-96B0D3122FF4}"/>
                </a:ext>
              </a:extLst>
            </p:cNvPr>
            <p:cNvSpPr/>
            <p:nvPr/>
          </p:nvSpPr>
          <p:spPr bwMode="auto">
            <a:xfrm>
              <a:off x="9003684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내역</a:t>
              </a:r>
            </a:p>
          </p:txBody>
        </p:sp>
        <p:sp>
          <p:nvSpPr>
            <p:cNvPr id="66" name="모서리가 둥근 직사각형 43">
              <a:extLst>
                <a:ext uri="{FF2B5EF4-FFF2-40B4-BE49-F238E27FC236}">
                  <a16:creationId xmlns:a16="http://schemas.microsoft.com/office/drawing/2014/main" id="{115E1764-0870-7968-80E3-971591AFE67A}"/>
                </a:ext>
              </a:extLst>
            </p:cNvPr>
            <p:cNvSpPr/>
            <p:nvPr/>
          </p:nvSpPr>
          <p:spPr bwMode="auto">
            <a:xfrm>
              <a:off x="9003684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등록</a:t>
              </a:r>
            </a:p>
          </p:txBody>
        </p:sp>
        <p:sp>
          <p:nvSpPr>
            <p:cNvPr id="72" name="모서리가 둥근 직사각형 49">
              <a:extLst>
                <a:ext uri="{FF2B5EF4-FFF2-40B4-BE49-F238E27FC236}">
                  <a16:creationId xmlns:a16="http://schemas.microsoft.com/office/drawing/2014/main" id="{95F0C4CA-BCCF-B114-00B8-556D2C12A8E6}"/>
                </a:ext>
              </a:extLst>
            </p:cNvPr>
            <p:cNvSpPr/>
            <p:nvPr/>
          </p:nvSpPr>
          <p:spPr bwMode="auto">
            <a:xfrm>
              <a:off x="9003684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알림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3F4AFC-1EBA-CD23-8806-98E235EB09C1}"/>
              </a:ext>
            </a:extLst>
          </p:cNvPr>
          <p:cNvGrpSpPr/>
          <p:nvPr/>
        </p:nvGrpSpPr>
        <p:grpSpPr>
          <a:xfrm>
            <a:off x="3233270" y="3325819"/>
            <a:ext cx="1686274" cy="2136932"/>
            <a:chOff x="4053558" y="3088778"/>
            <a:chExt cx="1686274" cy="2136932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635DE16-EDE0-8F29-93DC-E0402DC2BEBD}"/>
                </a:ext>
              </a:extLst>
            </p:cNvPr>
            <p:cNvCxnSpPr>
              <a:cxnSpLocks/>
              <a:stCxn id="52" idx="2"/>
              <a:endCxn id="79" idx="0"/>
            </p:cNvCxnSpPr>
            <p:nvPr/>
          </p:nvCxnSpPr>
          <p:spPr>
            <a:xfrm>
              <a:off x="4896695" y="3479469"/>
              <a:ext cx="5000" cy="14372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29">
              <a:extLst>
                <a:ext uri="{FF2B5EF4-FFF2-40B4-BE49-F238E27FC236}">
                  <a16:creationId xmlns:a16="http://schemas.microsoft.com/office/drawing/2014/main" id="{DE01AB02-C85B-4534-2A43-22E4BD5069FB}"/>
                </a:ext>
              </a:extLst>
            </p:cNvPr>
            <p:cNvSpPr/>
            <p:nvPr/>
          </p:nvSpPr>
          <p:spPr>
            <a:xfrm>
              <a:off x="4053558" y="308877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kumimoji="0"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프로젝트</a:t>
              </a:r>
            </a:p>
          </p:txBody>
        </p:sp>
        <p:sp>
          <p:nvSpPr>
            <p:cNvPr id="53" name="모서리가 둥근 직사각형 30">
              <a:extLst>
                <a:ext uri="{FF2B5EF4-FFF2-40B4-BE49-F238E27FC236}">
                  <a16:creationId xmlns:a16="http://schemas.microsoft.com/office/drawing/2014/main" id="{5DE720FE-DECB-1809-64C5-50471E8F7C73}"/>
                </a:ext>
              </a:extLst>
            </p:cNvPr>
            <p:cNvSpPr/>
            <p:nvPr/>
          </p:nvSpPr>
          <p:spPr bwMode="auto">
            <a:xfrm>
              <a:off x="4246899" y="406363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인기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4" name="모서리가 둥근 직사각형 31">
              <a:extLst>
                <a:ext uri="{FF2B5EF4-FFF2-40B4-BE49-F238E27FC236}">
                  <a16:creationId xmlns:a16="http://schemas.microsoft.com/office/drawing/2014/main" id="{AE35E27F-0FEB-9278-26E1-067662E7BEF9}"/>
                </a:ext>
              </a:extLst>
            </p:cNvPr>
            <p:cNvSpPr/>
            <p:nvPr/>
          </p:nvSpPr>
          <p:spPr bwMode="auto">
            <a:xfrm>
              <a:off x="4246899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장르별</a:t>
              </a:r>
            </a:p>
          </p:txBody>
        </p:sp>
        <p:sp>
          <p:nvSpPr>
            <p:cNvPr id="78" name="모서리가 둥근 직사각형 30">
              <a:extLst>
                <a:ext uri="{FF2B5EF4-FFF2-40B4-BE49-F238E27FC236}">
                  <a16:creationId xmlns:a16="http://schemas.microsoft.com/office/drawing/2014/main" id="{46D80C2E-5117-959F-88F0-1B2683DDFF4F}"/>
                </a:ext>
              </a:extLst>
            </p:cNvPr>
            <p:cNvSpPr/>
            <p:nvPr/>
          </p:nvSpPr>
          <p:spPr bwMode="auto">
            <a:xfrm>
              <a:off x="4246899" y="4481752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신규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79" name="모서리가 둥근 직사각형 30">
              <a:extLst>
                <a:ext uri="{FF2B5EF4-FFF2-40B4-BE49-F238E27FC236}">
                  <a16:creationId xmlns:a16="http://schemas.microsoft.com/office/drawing/2014/main" id="{A7EEDD24-A1F7-E0C0-E767-AED01A2CD35F}"/>
                </a:ext>
              </a:extLst>
            </p:cNvPr>
            <p:cNvSpPr/>
            <p:nvPr/>
          </p:nvSpPr>
          <p:spPr bwMode="auto">
            <a:xfrm>
              <a:off x="4246899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예정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161D92-DEB3-91CF-94B8-5F09420FEFB5}"/>
              </a:ext>
            </a:extLst>
          </p:cNvPr>
          <p:cNvSpPr/>
          <p:nvPr/>
        </p:nvSpPr>
        <p:spPr>
          <a:xfrm>
            <a:off x="1372241" y="1609787"/>
            <a:ext cx="1127343" cy="2939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전용 화면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7D9D74CA-E50F-BD8D-5062-6F2469348C18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rot="5400000" flipH="1" flipV="1">
            <a:off x="3580016" y="809834"/>
            <a:ext cx="999375" cy="4032594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FE8BF312-BB72-4842-DEB8-B11DE2834999}"/>
              </a:ext>
            </a:extLst>
          </p:cNvPr>
          <p:cNvCxnSpPr>
            <a:stCxn id="6" idx="2"/>
            <a:endCxn id="63" idx="0"/>
          </p:cNvCxnSpPr>
          <p:nvPr/>
        </p:nvCxnSpPr>
        <p:spPr>
          <a:xfrm rot="16200000" flipH="1">
            <a:off x="6612888" y="1809554"/>
            <a:ext cx="1001486" cy="203526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35">
            <a:extLst>
              <a:ext uri="{FF2B5EF4-FFF2-40B4-BE49-F238E27FC236}">
                <a16:creationId xmlns:a16="http://schemas.microsoft.com/office/drawing/2014/main" id="{CB47853D-9C91-D822-AD8E-689497B57C01}"/>
              </a:ext>
            </a:extLst>
          </p:cNvPr>
          <p:cNvSpPr/>
          <p:nvPr/>
        </p:nvSpPr>
        <p:spPr bwMode="auto">
          <a:xfrm>
            <a:off x="1312999" y="2019601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작성권한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74AEFF3-719D-8F60-5C20-21E04BCEE6A6}"/>
              </a:ext>
            </a:extLst>
          </p:cNvPr>
          <p:cNvCxnSpPr>
            <a:stCxn id="52" idx="0"/>
            <a:endCxn id="6" idx="2"/>
          </p:cNvCxnSpPr>
          <p:nvPr/>
        </p:nvCxnSpPr>
        <p:spPr>
          <a:xfrm rot="5400000" flipH="1" flipV="1">
            <a:off x="4586515" y="1816335"/>
            <a:ext cx="999376" cy="201959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7DF927F2-EAA7-4857-1DA6-0A97C1D2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575D51B-409E-C64C-4526-E6F0A02C6119}"/>
              </a:ext>
            </a:extLst>
          </p:cNvPr>
          <p:cNvGrpSpPr/>
          <p:nvPr/>
        </p:nvGrpSpPr>
        <p:grpSpPr>
          <a:xfrm>
            <a:off x="9339772" y="3283369"/>
            <a:ext cx="1753773" cy="2295850"/>
            <a:chOff x="10472763" y="3046328"/>
            <a:chExt cx="1753773" cy="229585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3F4DD73-A880-E9D3-7422-7292648BBA31}"/>
                </a:ext>
              </a:extLst>
            </p:cNvPr>
            <p:cNvSpPr/>
            <p:nvPr/>
          </p:nvSpPr>
          <p:spPr>
            <a:xfrm>
              <a:off x="10472763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BE47957-2B67-23DE-4B80-40DB10346A47}"/>
                </a:ext>
              </a:extLst>
            </p:cNvPr>
            <p:cNvCxnSpPr>
              <a:stCxn id="120" idx="2"/>
              <a:endCxn id="124" idx="0"/>
            </p:cNvCxnSpPr>
            <p:nvPr/>
          </p:nvCxnSpPr>
          <p:spPr>
            <a:xfrm flipH="1">
              <a:off x="11337104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모서리가 둥근 직사각형 40">
              <a:extLst>
                <a:ext uri="{FF2B5EF4-FFF2-40B4-BE49-F238E27FC236}">
                  <a16:creationId xmlns:a16="http://schemas.microsoft.com/office/drawing/2014/main" id="{85AC2F1A-6F05-044B-07B1-A69071A66266}"/>
                </a:ext>
              </a:extLst>
            </p:cNvPr>
            <p:cNvSpPr/>
            <p:nvPr/>
          </p:nvSpPr>
          <p:spPr>
            <a:xfrm>
              <a:off x="10501617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설정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21" name="모서리가 둥근 직사각형 41">
              <a:extLst>
                <a:ext uri="{FF2B5EF4-FFF2-40B4-BE49-F238E27FC236}">
                  <a16:creationId xmlns:a16="http://schemas.microsoft.com/office/drawing/2014/main" id="{0C96E014-CC97-60BC-8DBA-8EF0C60C0DE8}"/>
                </a:ext>
              </a:extLst>
            </p:cNvPr>
            <p:cNvSpPr/>
            <p:nvPr/>
          </p:nvSpPr>
          <p:spPr bwMode="auto">
            <a:xfrm>
              <a:off x="10682308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프로필 정보</a:t>
              </a:r>
            </a:p>
          </p:txBody>
        </p:sp>
        <p:sp>
          <p:nvSpPr>
            <p:cNvPr id="122" name="모서리가 둥근 직사각형 42">
              <a:extLst>
                <a:ext uri="{FF2B5EF4-FFF2-40B4-BE49-F238E27FC236}">
                  <a16:creationId xmlns:a16="http://schemas.microsoft.com/office/drawing/2014/main" id="{CEBDC19E-78CE-17EC-0593-AED9E7E6A73E}"/>
                </a:ext>
              </a:extLst>
            </p:cNvPr>
            <p:cNvSpPr/>
            <p:nvPr/>
          </p:nvSpPr>
          <p:spPr bwMode="auto">
            <a:xfrm>
              <a:off x="10682308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계정 정보</a:t>
              </a:r>
            </a:p>
          </p:txBody>
        </p:sp>
        <p:sp>
          <p:nvSpPr>
            <p:cNvPr id="123" name="모서리가 둥근 직사각형 43">
              <a:extLst>
                <a:ext uri="{FF2B5EF4-FFF2-40B4-BE49-F238E27FC236}">
                  <a16:creationId xmlns:a16="http://schemas.microsoft.com/office/drawing/2014/main" id="{9C23AFC7-3E84-A445-2BCF-B55AC8A4AAC3}"/>
                </a:ext>
              </a:extLst>
            </p:cNvPr>
            <p:cNvSpPr/>
            <p:nvPr/>
          </p:nvSpPr>
          <p:spPr bwMode="auto">
            <a:xfrm>
              <a:off x="10682308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배송지 관리</a:t>
              </a:r>
            </a:p>
          </p:txBody>
        </p:sp>
        <p:sp>
          <p:nvSpPr>
            <p:cNvPr id="124" name="모서리가 둥근 직사각형 49">
              <a:extLst>
                <a:ext uri="{FF2B5EF4-FFF2-40B4-BE49-F238E27FC236}">
                  <a16:creationId xmlns:a16="http://schemas.microsoft.com/office/drawing/2014/main" id="{ED550F23-63A6-30AF-F456-DF0916E1C890}"/>
                </a:ext>
              </a:extLst>
            </p:cNvPr>
            <p:cNvSpPr/>
            <p:nvPr/>
          </p:nvSpPr>
          <p:spPr bwMode="auto">
            <a:xfrm>
              <a:off x="10682308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알림 수신여부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C02DD7E-0836-D4DC-30B3-F143131F4E90}"/>
              </a:ext>
            </a:extLst>
          </p:cNvPr>
          <p:cNvCxnSpPr>
            <a:stCxn id="6" idx="2"/>
            <a:endCxn id="48" idx="0"/>
          </p:cNvCxnSpPr>
          <p:nvPr/>
        </p:nvCxnSpPr>
        <p:spPr>
          <a:xfrm flipH="1">
            <a:off x="6089408" y="2326443"/>
            <a:ext cx="6592" cy="1001486"/>
          </a:xfrm>
          <a:prstGeom prst="lin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130354E-BF0F-490C-381B-B5E7C5AAE045}"/>
              </a:ext>
            </a:extLst>
          </p:cNvPr>
          <p:cNvCxnSpPr>
            <a:stCxn id="6" idx="2"/>
            <a:endCxn id="118" idx="0"/>
          </p:cNvCxnSpPr>
          <p:nvPr/>
        </p:nvCxnSpPr>
        <p:spPr>
          <a:xfrm rot="16200000" flipH="1">
            <a:off x="7677866" y="744576"/>
            <a:ext cx="956926" cy="4120659"/>
          </a:xfrm>
          <a:prstGeom prst="bentConnector3">
            <a:avLst>
              <a:gd name="adj1" fmla="val 52330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437D73-2D10-AC2E-A494-775CBD2D9DE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15896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60950" y="727572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버전 이력 관리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EB9DA0-1CB4-87BE-CF1E-718A7A201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6932943"/>
              </p:ext>
            </p:extLst>
          </p:nvPr>
        </p:nvGraphicFramePr>
        <p:xfrm>
          <a:off x="638812" y="1785544"/>
          <a:ext cx="10914376" cy="409114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1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5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748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버전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일자</a:t>
                      </a: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상세 개정 내용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비고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050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</a:t>
                      </a: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.0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2022-09-16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오픈마켓형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크라우드펀딩사이트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b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 분야 설정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번역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–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하위카테고리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게임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영화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공연</a:t>
                      </a:r>
                      <a:b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펀딩상세페이지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추천펀딩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펀딩실시간랭킹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결제예약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en-US" sz="1200" b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고객센터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admin</a:t>
                      </a:r>
                      <a:endParaRPr kumimoji="1" lang="en-US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22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</a:t>
                      </a: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0.1</a:t>
                      </a:r>
                      <a:endParaRPr kumimoji="1" lang="ko-KR" altLang="ko-KR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2022-09-23</a:t>
                      </a:r>
                      <a:endParaRPr kumimoji="1" lang="ko-KR" altLang="en-US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제작자 투자자 계정 통합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기능별 명칭통합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8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1.1.0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2022-09-30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사업분야 수정 </a:t>
                      </a:r>
                      <a:r>
                        <a:rPr kumimoji="1" lang="en-US" altLang="ko-KR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 출판 </a:t>
                      </a:r>
                      <a:r>
                        <a:rPr kumimoji="1" lang="ko-KR" altLang="en-US" sz="1200" b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200" b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서비스로 변경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644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1.1.1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2022-10-04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리워드 시스템 조정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(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개수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DB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테이블 구조 수정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),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창작자 후원자로 명칭 변경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010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1.2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2022-11-03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DB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재설계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–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정규화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테이블 분리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49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1.2.1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2022-12-02</a:t>
                      </a: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주요 기능 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200" b="0" i="0" spc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펀딩작성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후원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-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</a:t>
                      </a:r>
                      <a:r>
                        <a:rPr kumimoji="1" lang="en-US" altLang="ko-KR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</a:t>
                      </a:r>
                      <a:r>
                        <a:rPr kumimoji="1" lang="ko-KR" altLang="en-US" sz="1200" b="0" i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중심의 사이트 구현</a:t>
                      </a:r>
                      <a:endParaRPr kumimoji="1" lang="ko-KR" altLang="ko-KR" sz="1200" b="0" i="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7F8AAF-6C33-A1A0-8496-DFFC27CFF792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0753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33345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5674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Header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메뉴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: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| 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펀딩예정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로그인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회원가입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52899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2049550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42832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Index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메인배너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6ECD7A-DFC7-7259-DBC3-46182C8BE5AF}"/>
              </a:ext>
            </a:extLst>
          </p:cNvPr>
          <p:cNvGrpSpPr/>
          <p:nvPr/>
        </p:nvGrpSpPr>
        <p:grpSpPr>
          <a:xfrm>
            <a:off x="6980426" y="3655325"/>
            <a:ext cx="4614674" cy="1219298"/>
            <a:chOff x="6980426" y="633345"/>
            <a:chExt cx="4614674" cy="12192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AC3A2E-9887-9D18-870A-DE4C5BB3AAC4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49A109-5A7D-A3AE-01ED-1E39359B70E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문학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/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에세이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웹툰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EBCF2B9-878C-D3AC-2D5C-2EB29D92CBD7}"/>
              </a:ext>
            </a:extLst>
          </p:cNvPr>
          <p:cNvGrpSpPr/>
          <p:nvPr/>
        </p:nvGrpSpPr>
        <p:grpSpPr>
          <a:xfrm>
            <a:off x="6980426" y="5247058"/>
            <a:ext cx="4614674" cy="1219298"/>
            <a:chOff x="6980426" y="633345"/>
            <a:chExt cx="4614674" cy="12192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D9DDD-8764-0998-E481-D0AB22A8C6F2}"/>
                </a:ext>
              </a:extLst>
            </p:cNvPr>
            <p:cNvSpPr txBox="1"/>
            <p:nvPr/>
          </p:nvSpPr>
          <p:spPr>
            <a:xfrm>
              <a:off x="6980427" y="633345"/>
              <a:ext cx="49956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Footer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75C7C-DCF4-5778-2203-38A473050A2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회사소개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이용안내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창작가이드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후원가이드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정책          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이용약관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개인정보처리방침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고객지원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63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C18256-189D-7316-507A-CC459DE0F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3" t="8059" b="36973"/>
          <a:stretch/>
        </p:blipFill>
        <p:spPr>
          <a:xfrm>
            <a:off x="3713019" y="1198438"/>
            <a:ext cx="7852898" cy="24480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9483C9-F7DA-6B3D-1DD3-1E8A9012C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1468" r="3310" b="77290"/>
          <a:stretch/>
        </p:blipFill>
        <p:spPr>
          <a:xfrm>
            <a:off x="3778679" y="3449693"/>
            <a:ext cx="7787235" cy="10863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7988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Header, Index, Footer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421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헤더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메뉴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통합검색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회원가입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프로필 사진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주요 소식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카로셀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배너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권한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푸터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회사소개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이용안내 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정책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고객지원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0CA47-997F-6A50-8145-FECF533EE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10"/>
          <a:stretch/>
        </p:blipFill>
        <p:spPr>
          <a:xfrm>
            <a:off x="3778681" y="473935"/>
            <a:ext cx="7787235" cy="3780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F08DB9-910C-13AA-0179-D68C3E943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680" y="839552"/>
            <a:ext cx="7787235" cy="3588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9BA980-812B-B8B8-9A8E-78CBE80346E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F3F4A-3087-7418-92C1-1A5AE90AA681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1" name="모서리가 둥근 직사각형 35">
            <a:extLst>
              <a:ext uri="{FF2B5EF4-FFF2-40B4-BE49-F238E27FC236}">
                <a16:creationId xmlns:a16="http://schemas.microsoft.com/office/drawing/2014/main" id="{F689EBF1-0E04-1AD7-B0FB-7B2BF8935E88}"/>
              </a:ext>
            </a:extLst>
          </p:cNvPr>
          <p:cNvSpPr/>
          <p:nvPr/>
        </p:nvSpPr>
        <p:spPr bwMode="auto">
          <a:xfrm>
            <a:off x="7930341" y="502233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전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A667CF0-4255-2C91-4871-3AC2B93B6B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7"/>
          <a:stretch/>
        </p:blipFill>
        <p:spPr>
          <a:xfrm>
            <a:off x="3778678" y="4302444"/>
            <a:ext cx="7787235" cy="1716004"/>
          </a:xfrm>
          <a:prstGeom prst="rect">
            <a:avLst/>
          </a:prstGeom>
        </p:spPr>
      </p:pic>
      <p:sp>
        <p:nvSpPr>
          <p:cNvPr id="12" name="모서리가 둥근 직사각형 35">
            <a:extLst>
              <a:ext uri="{FF2B5EF4-FFF2-40B4-BE49-F238E27FC236}">
                <a16:creationId xmlns:a16="http://schemas.microsoft.com/office/drawing/2014/main" id="{31F72DAB-11DB-AFFF-6F7D-68EF0C06C955}"/>
              </a:ext>
            </a:extLst>
          </p:cNvPr>
          <p:cNvSpPr/>
          <p:nvPr/>
        </p:nvSpPr>
        <p:spPr bwMode="auto">
          <a:xfrm>
            <a:off x="7930341" y="859251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53A9F3-5251-5267-6D4C-30B538375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9475" y="906916"/>
            <a:ext cx="1025569" cy="1506485"/>
          </a:xfrm>
          <a:prstGeom prst="rect">
            <a:avLst/>
          </a:prstGeom>
        </p:spPr>
      </p:pic>
      <p:sp>
        <p:nvSpPr>
          <p:cNvPr id="20" name="모서리가 둥근 직사각형 35">
            <a:extLst>
              <a:ext uri="{FF2B5EF4-FFF2-40B4-BE49-F238E27FC236}">
                <a16:creationId xmlns:a16="http://schemas.microsoft.com/office/drawing/2014/main" id="{C9EF21D1-3300-C128-D8B7-D08F4B9B8FB6}"/>
              </a:ext>
            </a:extLst>
          </p:cNvPr>
          <p:cNvSpPr/>
          <p:nvPr/>
        </p:nvSpPr>
        <p:spPr bwMode="auto">
          <a:xfrm>
            <a:off x="9992544" y="1150790"/>
            <a:ext cx="1507538" cy="19744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</p:spTree>
    <p:extLst>
      <p:ext uri="{BB962C8B-B14F-4D97-AF65-F5344CB8AC3E}">
        <p14:creationId xmlns:p14="http://schemas.microsoft.com/office/powerpoint/2010/main" val="402293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00D4C-B8A5-BA37-B9EA-EEE3119E7700}"/>
              </a:ext>
            </a:extLst>
          </p:cNvPr>
          <p:cNvSpPr txBox="1"/>
          <p:nvPr/>
        </p:nvSpPr>
        <p:spPr>
          <a:xfrm>
            <a:off x="626084" y="1864106"/>
            <a:ext cx="2552014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장르별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문학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에세이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웹툰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Mapper-SQL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쿼리문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달성률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높은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최근 등록일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펀딩예정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 날짜 기준으로 오픈날짜가 현재날짜보다 이후인 프로젝트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F0C43-B584-335F-1583-19C51FAE8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" t="-150" r="7093" b="150"/>
          <a:stretch/>
        </p:blipFill>
        <p:spPr>
          <a:xfrm>
            <a:off x="3778681" y="464677"/>
            <a:ext cx="7787235" cy="5553772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A47CD7-1E4F-0F35-07FF-FBDEE99A115B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9FF27-65DF-8651-0948-8B47BBF2CA67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7545062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HanSans-Bold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</TotalTime>
  <Words>2180</Words>
  <Application>Microsoft Office PowerPoint</Application>
  <PresentationFormat>와이드스크린</PresentationFormat>
  <Paragraphs>531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Spoqa Han Sans Neo Bold</vt:lpstr>
      <vt:lpstr>Source Sans Pro</vt:lpstr>
      <vt:lpstr>Spoqa Han Sans Neo Regular</vt:lpstr>
      <vt:lpstr>Arial</vt:lpstr>
      <vt:lpstr>Poppins ExtraBold</vt:lpstr>
      <vt:lpstr>맑은 고딕</vt:lpstr>
      <vt:lpstr>SpoqaHanSans-Bold</vt:lpstr>
      <vt:lpstr>Poppins Light</vt:lpstr>
      <vt:lpstr>SpoqaHanSans-Light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leeheera</cp:lastModifiedBy>
  <cp:revision>42</cp:revision>
  <dcterms:created xsi:type="dcterms:W3CDTF">2021-06-23T01:27:35Z</dcterms:created>
  <dcterms:modified xsi:type="dcterms:W3CDTF">2022-12-02T01:12:32Z</dcterms:modified>
</cp:coreProperties>
</file>